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8A882-AFCF-4748-303D-BD325C37E114}" v="15" dt="2023-01-13T19:34:07.74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antika Balaji - [CB.EN.U4CSE20309]" userId="S::cb.en.u4cse20309@cb.students.amrita.edu::6c005b5b-ff55-479e-aa91-a60e4cb1580e" providerId="AD" clId="Web-{9788A882-AFCF-4748-303D-BD325C37E114}"/>
    <pc:docChg chg="modSld">
      <pc:chgData name="Avantika Balaji - [CB.EN.U4CSE20309]" userId="S::cb.en.u4cse20309@cb.students.amrita.edu::6c005b5b-ff55-479e-aa91-a60e4cb1580e" providerId="AD" clId="Web-{9788A882-AFCF-4748-303D-BD325C37E114}" dt="2023-01-13T19:34:07.747" v="13" actId="1076"/>
      <pc:docMkLst>
        <pc:docMk/>
      </pc:docMkLst>
      <pc:sldChg chg="modSp">
        <pc:chgData name="Avantika Balaji - [CB.EN.U4CSE20309]" userId="S::cb.en.u4cse20309@cb.students.amrita.edu::6c005b5b-ff55-479e-aa91-a60e4cb1580e" providerId="AD" clId="Web-{9788A882-AFCF-4748-303D-BD325C37E114}" dt="2023-01-13T19:33:34.450" v="4" actId="1076"/>
        <pc:sldMkLst>
          <pc:docMk/>
          <pc:sldMk cId="0" sldId="257"/>
        </pc:sldMkLst>
        <pc:spChg chg="mod">
          <ac:chgData name="Avantika Balaji - [CB.EN.U4CSE20309]" userId="S::cb.en.u4cse20309@cb.students.amrita.edu::6c005b5b-ff55-479e-aa91-a60e4cb1580e" providerId="AD" clId="Web-{9788A882-AFCF-4748-303D-BD325C37E114}" dt="2023-01-13T19:33:32.872" v="3" actId="20577"/>
          <ac:spMkLst>
            <pc:docMk/>
            <pc:sldMk cId="0" sldId="257"/>
            <ac:spMk id="156" creationId="{00000000-0000-0000-0000-000000000000}"/>
          </ac:spMkLst>
        </pc:spChg>
        <pc:picChg chg="mod">
          <ac:chgData name="Avantika Balaji - [CB.EN.U4CSE20309]" userId="S::cb.en.u4cse20309@cb.students.amrita.edu::6c005b5b-ff55-479e-aa91-a60e4cb1580e" providerId="AD" clId="Web-{9788A882-AFCF-4748-303D-BD325C37E114}" dt="2023-01-13T19:33:34.450" v="4" actId="1076"/>
          <ac:picMkLst>
            <pc:docMk/>
            <pc:sldMk cId="0" sldId="257"/>
            <ac:picMk id="157" creationId="{00000000-0000-0000-0000-000000000000}"/>
          </ac:picMkLst>
        </pc:picChg>
      </pc:sldChg>
      <pc:sldChg chg="modSp">
        <pc:chgData name="Avantika Balaji - [CB.EN.U4CSE20309]" userId="S::cb.en.u4cse20309@cb.students.amrita.edu::6c005b5b-ff55-479e-aa91-a60e4cb1580e" providerId="AD" clId="Web-{9788A882-AFCF-4748-303D-BD325C37E114}" dt="2023-01-13T19:33:40.575" v="6" actId="1076"/>
        <pc:sldMkLst>
          <pc:docMk/>
          <pc:sldMk cId="0" sldId="258"/>
        </pc:sldMkLst>
        <pc:picChg chg="mod">
          <ac:chgData name="Avantika Balaji - [CB.EN.U4CSE20309]" userId="S::cb.en.u4cse20309@cb.students.amrita.edu::6c005b5b-ff55-479e-aa91-a60e4cb1580e" providerId="AD" clId="Web-{9788A882-AFCF-4748-303D-BD325C37E114}" dt="2023-01-13T19:33:40.575" v="6" actId="1076"/>
          <ac:picMkLst>
            <pc:docMk/>
            <pc:sldMk cId="0" sldId="258"/>
            <ac:picMk id="160" creationId="{00000000-0000-0000-0000-000000000000}"/>
          </ac:picMkLst>
        </pc:picChg>
        <pc:picChg chg="mod">
          <ac:chgData name="Avantika Balaji - [CB.EN.U4CSE20309]" userId="S::cb.en.u4cse20309@cb.students.amrita.edu::6c005b5b-ff55-479e-aa91-a60e4cb1580e" providerId="AD" clId="Web-{9788A882-AFCF-4748-303D-BD325C37E114}" dt="2023-01-13T19:33:38.168" v="5" actId="1076"/>
          <ac:picMkLst>
            <pc:docMk/>
            <pc:sldMk cId="0" sldId="258"/>
            <ac:picMk id="161" creationId="{00000000-0000-0000-0000-000000000000}"/>
          </ac:picMkLst>
        </pc:picChg>
      </pc:sldChg>
      <pc:sldChg chg="modSp">
        <pc:chgData name="Avantika Balaji - [CB.EN.U4CSE20309]" userId="S::cb.en.u4cse20309@cb.students.amrita.edu::6c005b5b-ff55-479e-aa91-a60e4cb1580e" providerId="AD" clId="Web-{9788A882-AFCF-4748-303D-BD325C37E114}" dt="2023-01-13T19:33:46.965" v="8" actId="1076"/>
        <pc:sldMkLst>
          <pc:docMk/>
          <pc:sldMk cId="0" sldId="259"/>
        </pc:sldMkLst>
        <pc:picChg chg="mod">
          <ac:chgData name="Avantika Balaji - [CB.EN.U4CSE20309]" userId="S::cb.en.u4cse20309@cb.students.amrita.edu::6c005b5b-ff55-479e-aa91-a60e4cb1580e" providerId="AD" clId="Web-{9788A882-AFCF-4748-303D-BD325C37E114}" dt="2023-01-13T19:33:46.965" v="8" actId="1076"/>
          <ac:picMkLst>
            <pc:docMk/>
            <pc:sldMk cId="0" sldId="259"/>
            <ac:picMk id="164" creationId="{00000000-0000-0000-0000-000000000000}"/>
          </ac:picMkLst>
        </pc:picChg>
        <pc:picChg chg="mod">
          <ac:chgData name="Avantika Balaji - [CB.EN.U4CSE20309]" userId="S::cb.en.u4cse20309@cb.students.amrita.edu::6c005b5b-ff55-479e-aa91-a60e4cb1580e" providerId="AD" clId="Web-{9788A882-AFCF-4748-303D-BD325C37E114}" dt="2023-01-13T19:33:44.090" v="7" actId="1076"/>
          <ac:picMkLst>
            <pc:docMk/>
            <pc:sldMk cId="0" sldId="259"/>
            <ac:picMk id="165" creationId="{00000000-0000-0000-0000-000000000000}"/>
          </ac:picMkLst>
        </pc:picChg>
      </pc:sldChg>
      <pc:sldChg chg="modSp">
        <pc:chgData name="Avantika Balaji - [CB.EN.U4CSE20309]" userId="S::cb.en.u4cse20309@cb.students.amrita.edu::6c005b5b-ff55-479e-aa91-a60e4cb1580e" providerId="AD" clId="Web-{9788A882-AFCF-4748-303D-BD325C37E114}" dt="2023-01-13T19:33:51.309" v="9" actId="1076"/>
        <pc:sldMkLst>
          <pc:docMk/>
          <pc:sldMk cId="0" sldId="260"/>
        </pc:sldMkLst>
        <pc:picChg chg="mod">
          <ac:chgData name="Avantika Balaji - [CB.EN.U4CSE20309]" userId="S::cb.en.u4cse20309@cb.students.amrita.edu::6c005b5b-ff55-479e-aa91-a60e4cb1580e" providerId="AD" clId="Web-{9788A882-AFCF-4748-303D-BD325C37E114}" dt="2023-01-13T19:33:51.309" v="9" actId="1076"/>
          <ac:picMkLst>
            <pc:docMk/>
            <pc:sldMk cId="0" sldId="260"/>
            <ac:picMk id="168" creationId="{00000000-0000-0000-0000-000000000000}"/>
          </ac:picMkLst>
        </pc:picChg>
      </pc:sldChg>
      <pc:sldChg chg="modSp">
        <pc:chgData name="Avantika Balaji - [CB.EN.U4CSE20309]" userId="S::cb.en.u4cse20309@cb.students.amrita.edu::6c005b5b-ff55-479e-aa91-a60e4cb1580e" providerId="AD" clId="Web-{9788A882-AFCF-4748-303D-BD325C37E114}" dt="2023-01-13T19:33:57.215" v="11" actId="1076"/>
        <pc:sldMkLst>
          <pc:docMk/>
          <pc:sldMk cId="0" sldId="261"/>
        </pc:sldMkLst>
        <pc:picChg chg="mod">
          <ac:chgData name="Avantika Balaji - [CB.EN.U4CSE20309]" userId="S::cb.en.u4cse20309@cb.students.amrita.edu::6c005b5b-ff55-479e-aa91-a60e4cb1580e" providerId="AD" clId="Web-{9788A882-AFCF-4748-303D-BD325C37E114}" dt="2023-01-13T19:33:57.215" v="11" actId="1076"/>
          <ac:picMkLst>
            <pc:docMk/>
            <pc:sldMk cId="0" sldId="261"/>
            <ac:picMk id="171" creationId="{00000000-0000-0000-0000-000000000000}"/>
          </ac:picMkLst>
        </pc:picChg>
        <pc:picChg chg="mod">
          <ac:chgData name="Avantika Balaji - [CB.EN.U4CSE20309]" userId="S::cb.en.u4cse20309@cb.students.amrita.edu::6c005b5b-ff55-479e-aa91-a60e4cb1580e" providerId="AD" clId="Web-{9788A882-AFCF-4748-303D-BD325C37E114}" dt="2023-01-13T19:33:55.075" v="10" actId="1076"/>
          <ac:picMkLst>
            <pc:docMk/>
            <pc:sldMk cId="0" sldId="261"/>
            <ac:picMk id="172" creationId="{00000000-0000-0000-0000-000000000000}"/>
          </ac:picMkLst>
        </pc:picChg>
      </pc:sldChg>
      <pc:sldChg chg="modSp">
        <pc:chgData name="Avantika Balaji - [CB.EN.U4CSE20309]" userId="S::cb.en.u4cse20309@cb.students.amrita.edu::6c005b5b-ff55-479e-aa91-a60e4cb1580e" providerId="AD" clId="Web-{9788A882-AFCF-4748-303D-BD325C37E114}" dt="2023-01-13T19:34:01.809" v="12" actId="1076"/>
        <pc:sldMkLst>
          <pc:docMk/>
          <pc:sldMk cId="0" sldId="262"/>
        </pc:sldMkLst>
        <pc:picChg chg="mod">
          <ac:chgData name="Avantika Balaji - [CB.EN.U4CSE20309]" userId="S::cb.en.u4cse20309@cb.students.amrita.edu::6c005b5b-ff55-479e-aa91-a60e4cb1580e" providerId="AD" clId="Web-{9788A882-AFCF-4748-303D-BD325C37E114}" dt="2023-01-13T19:34:01.809" v="12" actId="1076"/>
          <ac:picMkLst>
            <pc:docMk/>
            <pc:sldMk cId="0" sldId="262"/>
            <ac:picMk id="176" creationId="{00000000-0000-0000-0000-000000000000}"/>
          </ac:picMkLst>
        </pc:picChg>
      </pc:sldChg>
      <pc:sldChg chg="modSp">
        <pc:chgData name="Avantika Balaji - [CB.EN.U4CSE20309]" userId="S::cb.en.u4cse20309@cb.students.amrita.edu::6c005b5b-ff55-479e-aa91-a60e4cb1580e" providerId="AD" clId="Web-{9788A882-AFCF-4748-303D-BD325C37E114}" dt="2023-01-13T19:34:07.747" v="13" actId="1076"/>
        <pc:sldMkLst>
          <pc:docMk/>
          <pc:sldMk cId="0" sldId="263"/>
        </pc:sldMkLst>
        <pc:picChg chg="mod">
          <ac:chgData name="Avantika Balaji - [CB.EN.U4CSE20309]" userId="S::cb.en.u4cse20309@cb.students.amrita.edu::6c005b5b-ff55-479e-aa91-a60e4cb1580e" providerId="AD" clId="Web-{9788A882-AFCF-4748-303D-BD325C37E114}" dt="2023-01-13T19:34:07.747" v="13" actId="1076"/>
          <ac:picMkLst>
            <pc:docMk/>
            <pc:sldMk cId="0" sldId="263"/>
            <ac:picMk id="18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7" name="Body Level One…"/>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Close-up of wild plants growing between rocks"/>
          <p:cNvSpPr>
            <a:spLocks noGrp="1"/>
          </p:cNvSpPr>
          <p:nvPr>
            <p:ph type="pic" sz="quarter" idx="21"/>
          </p:nvPr>
        </p:nvSpPr>
        <p:spPr>
          <a:xfrm>
            <a:off x="15430500" y="7085409"/>
            <a:ext cx="8128000" cy="5410201"/>
          </a:xfrm>
          <a:prstGeom prst="rect">
            <a:avLst/>
          </a:prstGeom>
        </p:spPr>
        <p:txBody>
          <a:bodyPr lIns="91439" tIns="45719" rIns="91439" bIns="45719">
            <a:noAutofit/>
          </a:bodyPr>
          <a:lstStyle/>
          <a:p>
            <a:endParaRPr/>
          </a:p>
        </p:txBody>
      </p:sp>
      <p:sp>
        <p:nvSpPr>
          <p:cNvPr id="125" name="Large rock formation under dark clouds with a dirt road in the foreground"/>
          <p:cNvSpPr>
            <a:spLocks noGrp="1"/>
          </p:cNvSpPr>
          <p:nvPr>
            <p:ph type="pic" idx="22"/>
          </p:nvPr>
        </p:nvSpPr>
        <p:spPr>
          <a:xfrm>
            <a:off x="-2933700" y="1270000"/>
            <a:ext cx="22699133" cy="11277600"/>
          </a:xfrm>
          <a:prstGeom prst="rect">
            <a:avLst/>
          </a:prstGeom>
        </p:spPr>
        <p:txBody>
          <a:bodyPr lIns="91439" tIns="45719" rIns="91439" bIns="45719">
            <a:noAutofit/>
          </a:bodyPr>
          <a:lstStyle/>
          <a:p>
            <a:endParaRPr/>
          </a:p>
        </p:txBody>
      </p:sp>
      <p:sp>
        <p:nvSpPr>
          <p:cNvPr id="126" name="Close-up of a wild plant growing between lava rocks"/>
          <p:cNvSpPr>
            <a:spLocks noGrp="1"/>
          </p:cNvSpPr>
          <p:nvPr>
            <p:ph type="pic" sz="quarter" idx="23"/>
          </p:nvPr>
        </p:nvSpPr>
        <p:spPr>
          <a:xfrm>
            <a:off x="15430500" y="1270000"/>
            <a:ext cx="8128000" cy="54102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waterfall surrounded by a green rocky landscape"/>
          <p:cNvSpPr>
            <a:spLocks noGrp="1"/>
          </p:cNvSpPr>
          <p:nvPr>
            <p:ph type="pic" idx="21"/>
          </p:nvPr>
        </p:nvSpPr>
        <p:spPr>
          <a:xfrm>
            <a:off x="-1511300" y="-3721100"/>
            <a:ext cx="28511500" cy="19030242"/>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Green, hilly landscape"/>
          <p:cNvSpPr>
            <a:spLocks noGrp="1"/>
          </p:cNvSpPr>
          <p:nvPr>
            <p:ph type="pic" idx="21"/>
          </p:nvPr>
        </p:nvSpPr>
        <p:spPr>
          <a:xfrm>
            <a:off x="-431800" y="-4038600"/>
            <a:ext cx="29464000" cy="18034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 </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4" name="Moss-covered rocks"/>
          <p:cNvSpPr>
            <a:spLocks noGrp="1"/>
          </p:cNvSpPr>
          <p:nvPr>
            <p:ph type="pic" sz="half" idx="21"/>
          </p:nvPr>
        </p:nvSpPr>
        <p:spPr>
          <a:xfrm>
            <a:off x="12052303" y="1270000"/>
            <a:ext cx="11188406" cy="11209889"/>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2"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63" name="Large rock formation under dark clouds with a dirt road in the foreground"/>
          <p:cNvSpPr>
            <a:spLocks noGrp="1"/>
          </p:cNvSpPr>
          <p:nvPr>
            <p:ph type="pic" idx="22"/>
          </p:nvPr>
        </p:nvSpPr>
        <p:spPr>
          <a:xfrm>
            <a:off x="6380200" y="1263848"/>
            <a:ext cx="22529801" cy="11193471"/>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VANTIKA BALAJI - CB.EN.U4CSE20309…"/>
          <p:cNvSpPr txBox="1">
            <a:spLocks noGrp="1"/>
          </p:cNvSpPr>
          <p:nvPr>
            <p:ph type="body" idx="21"/>
          </p:nvPr>
        </p:nvSpPr>
        <p:spPr>
          <a:xfrm>
            <a:off x="1206499" y="9205186"/>
            <a:ext cx="21971002" cy="29864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a:r>
              <a:t>AVANTIKA BALAJI - CB.EN.U4CSE20309</a:t>
            </a:r>
          </a:p>
          <a:p>
            <a:pPr algn="ctr"/>
            <a:r>
              <a:t>CHARITHA UPPALAPATI - CB.EN.U4CSE20311</a:t>
            </a:r>
          </a:p>
          <a:p>
            <a:pPr algn="ctr"/>
            <a:r>
              <a:t>KAUSALYAA SRI - CB.EN.U4CSE20326</a:t>
            </a:r>
          </a:p>
        </p:txBody>
      </p:sp>
      <p:sp>
        <p:nvSpPr>
          <p:cNvPr id="152" name="19CSE431…"/>
          <p:cNvSpPr txBox="1">
            <a:spLocks noGrp="1"/>
          </p:cNvSpPr>
          <p:nvPr>
            <p:ph type="ctrTitle"/>
          </p:nvPr>
        </p:nvSpPr>
        <p:spPr>
          <a:xfrm>
            <a:off x="1206498" y="702944"/>
            <a:ext cx="21971004" cy="4648201"/>
          </a:xfrm>
          <a:prstGeom prst="rect">
            <a:avLst/>
          </a:prstGeom>
        </p:spPr>
        <p:txBody>
          <a:bodyPr/>
          <a:lstStyle/>
          <a:p>
            <a:pPr algn="ctr"/>
            <a:r>
              <a:t>19CSE431</a:t>
            </a:r>
          </a:p>
          <a:p>
            <a:pPr algn="ctr"/>
            <a:r>
              <a:t>DIGITAL IMAGE PROCESSING</a:t>
            </a:r>
          </a:p>
        </p:txBody>
      </p:sp>
      <p:sp>
        <p:nvSpPr>
          <p:cNvPr id="153" name="POTHOLE DETECTION USING IMAGE PROCESSING TECHNIQUES…"/>
          <p:cNvSpPr txBox="1">
            <a:spLocks noGrp="1"/>
          </p:cNvSpPr>
          <p:nvPr>
            <p:ph type="subTitle" sz="quarter" idx="1"/>
          </p:nvPr>
        </p:nvSpPr>
        <p:spPr>
          <a:prstGeom prst="rect">
            <a:avLst/>
          </a:prstGeom>
        </p:spPr>
        <p:txBody>
          <a:bodyPr/>
          <a:lstStyle/>
          <a:p>
            <a:pPr algn="ctr" defTabSz="619125">
              <a:defRPr sz="4125"/>
            </a:pPr>
            <a:r>
              <a:t>POTHOLE DETECTION USING IMAGE PROCESSING TECHNIQUES</a:t>
            </a:r>
          </a:p>
          <a:p>
            <a:pPr algn="ctr" defTabSz="619125">
              <a:defRPr sz="3825"/>
            </a:pPr>
            <a:endParaRPr/>
          </a:p>
          <a:p>
            <a:pPr algn="ctr" defTabSz="619125">
              <a:defRPr sz="3825"/>
            </a:pPr>
            <a:r>
              <a:t>REVIEW - 2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ummary Table"/>
          <p:cNvSpPr txBox="1">
            <a:spLocks noGrp="1"/>
          </p:cNvSpPr>
          <p:nvPr>
            <p:ph type="title"/>
          </p:nvPr>
        </p:nvSpPr>
        <p:spPr>
          <a:prstGeom prst="rect">
            <a:avLst/>
          </a:prstGeom>
        </p:spPr>
        <p:txBody>
          <a:bodyPr/>
          <a:lstStyle/>
          <a:p>
            <a:r>
              <a:t>Summary Table</a:t>
            </a:r>
          </a:p>
        </p:txBody>
      </p:sp>
      <p:sp>
        <p:nvSpPr>
          <p:cNvPr id="187" name="The table below summarises the best processed image obtained at the best fit threshold value for each filter used."/>
          <p:cNvSpPr txBox="1">
            <a:spLocks noGrp="1"/>
          </p:cNvSpPr>
          <p:nvPr>
            <p:ph type="body" sz="quarter" idx="1"/>
          </p:nvPr>
        </p:nvSpPr>
        <p:spPr>
          <a:xfrm>
            <a:off x="1108278" y="5307612"/>
            <a:ext cx="10587330" cy="3100777"/>
          </a:xfrm>
          <a:prstGeom prst="rect">
            <a:avLst/>
          </a:prstGeom>
        </p:spPr>
        <p:txBody>
          <a:bodyPr/>
          <a:lstStyle/>
          <a:p>
            <a:pPr marL="0" indent="0">
              <a:buSzTx/>
              <a:buNone/>
            </a:pPr>
            <a:r>
              <a:t>The table below summarises the best processed image obtained at the best fit threshold value for each filter used.</a:t>
            </a:r>
          </a:p>
          <a:p>
            <a:pPr marL="0" indent="0" defTabSz="457200">
              <a:lnSpc>
                <a:spcPct val="100000"/>
              </a:lnSpc>
              <a:spcBef>
                <a:spcPts val="0"/>
              </a:spcBef>
              <a:buSzTx/>
              <a:buNone/>
              <a:defRPr sz="1200">
                <a:solidFill>
                  <a:srgbClr val="000000"/>
                </a:solidFill>
                <a:latin typeface="Times Roman"/>
                <a:ea typeface="Times Roman"/>
                <a:cs typeface="Times Roman"/>
                <a:sym typeface="Times Roman"/>
              </a:defRPr>
            </a:pPr>
            <a:r>
              <a:t> </a:t>
            </a:r>
          </a:p>
        </p:txBody>
      </p:sp>
      <p:pic>
        <p:nvPicPr>
          <p:cNvPr id="188" name="Image" descr="Image"/>
          <p:cNvPicPr>
            <a:picLocks noChangeAspect="1"/>
          </p:cNvPicPr>
          <p:nvPr/>
        </p:nvPicPr>
        <p:blipFill>
          <a:blip r:embed="rId2"/>
          <a:stretch>
            <a:fillRect/>
          </a:stretch>
        </p:blipFill>
        <p:spPr>
          <a:xfrm>
            <a:off x="14025067" y="1206039"/>
            <a:ext cx="8711280" cy="1130392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ummary Table"/>
          <p:cNvSpPr txBox="1">
            <a:spLocks noGrp="1"/>
          </p:cNvSpPr>
          <p:nvPr>
            <p:ph type="title"/>
          </p:nvPr>
        </p:nvSpPr>
        <p:spPr>
          <a:prstGeom prst="rect">
            <a:avLst/>
          </a:prstGeom>
        </p:spPr>
        <p:txBody>
          <a:bodyPr/>
          <a:lstStyle/>
          <a:p>
            <a:r>
              <a:t>Summary Table</a:t>
            </a:r>
          </a:p>
        </p:txBody>
      </p:sp>
      <p:pic>
        <p:nvPicPr>
          <p:cNvPr id="191" name="Image" descr="Image"/>
          <p:cNvPicPr>
            <a:picLocks noChangeAspect="1"/>
          </p:cNvPicPr>
          <p:nvPr/>
        </p:nvPicPr>
        <p:blipFill>
          <a:blip r:embed="rId2"/>
          <a:stretch>
            <a:fillRect/>
          </a:stretch>
        </p:blipFill>
        <p:spPr>
          <a:xfrm>
            <a:off x="8425581" y="2835587"/>
            <a:ext cx="7532838" cy="983881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Edge Detection"/>
          <p:cNvSpPr txBox="1">
            <a:spLocks noGrp="1"/>
          </p:cNvSpPr>
          <p:nvPr>
            <p:ph type="title"/>
          </p:nvPr>
        </p:nvSpPr>
        <p:spPr>
          <a:prstGeom prst="rect">
            <a:avLst/>
          </a:prstGeom>
        </p:spPr>
        <p:txBody>
          <a:bodyPr/>
          <a:lstStyle/>
          <a:p>
            <a:r>
              <a:t>Edge Detection</a:t>
            </a:r>
          </a:p>
        </p:txBody>
      </p:sp>
      <p:sp>
        <p:nvSpPr>
          <p:cNvPr id="194" name="a) Laplacian Filter - It emphasises areas of rapid intensity change and is an example of a second order or second derivative enhancement method. It excels at detecting the fine details of the pothole's edges. Any feature with a sharp discontinuity will b"/>
          <p:cNvSpPr txBox="1">
            <a:spLocks noGrp="1"/>
          </p:cNvSpPr>
          <p:nvPr>
            <p:ph type="body" sz="half" idx="1"/>
          </p:nvPr>
        </p:nvSpPr>
        <p:spPr>
          <a:xfrm>
            <a:off x="1276070" y="3780331"/>
            <a:ext cx="21831860" cy="5142785"/>
          </a:xfrm>
          <a:prstGeom prst="rect">
            <a:avLst/>
          </a:prstGeom>
        </p:spPr>
        <p:txBody>
          <a:bodyPr/>
          <a:lstStyle/>
          <a:p>
            <a:pPr marL="0" indent="0">
              <a:buSzTx/>
              <a:buNone/>
            </a:pPr>
            <a:r>
              <a:t>a)</a:t>
            </a:r>
            <a:r>
              <a:rPr b="1"/>
              <a:t> Laplacian Filter</a:t>
            </a:r>
            <a:r>
              <a:t> - It emphasises areas of rapid intensity change and is an example of a second order or second derivative enhancement method. It excels at detecting the fine details of the pothole's edges. Any feature with a sharp discontinuity will benefit from a Laplacian operator.</a:t>
            </a:r>
          </a:p>
          <a:p>
            <a:pPr marL="0" indent="0">
              <a:buSzTx/>
              <a:buNone/>
            </a:pPr>
            <a:r>
              <a:t>The Laplacian is a well-known linear differential operator that approximates the second derivative, which is given by:</a:t>
            </a:r>
          </a:p>
          <a:p>
            <a:pPr marL="0" indent="0" defTabSz="457200">
              <a:lnSpc>
                <a:spcPct val="100000"/>
              </a:lnSpc>
              <a:spcBef>
                <a:spcPts val="0"/>
              </a:spcBef>
              <a:buSzTx/>
              <a:buNone/>
              <a:defRPr sz="1200">
                <a:solidFill>
                  <a:srgbClr val="000000"/>
                </a:solidFill>
                <a:latin typeface="Times Roman"/>
                <a:ea typeface="Times Roman"/>
                <a:cs typeface="Times Roman"/>
                <a:sym typeface="Times Roman"/>
              </a:defRPr>
            </a:pPr>
            <a:r>
              <a:t> </a:t>
            </a:r>
          </a:p>
        </p:txBody>
      </p:sp>
      <p:pic>
        <p:nvPicPr>
          <p:cNvPr id="195" name="page5image22447536.png" descr="page5image22447536.png"/>
          <p:cNvPicPr>
            <a:picLocks noChangeAspect="1"/>
          </p:cNvPicPr>
          <p:nvPr/>
        </p:nvPicPr>
        <p:blipFill>
          <a:blip r:embed="rId2"/>
          <a:stretch>
            <a:fillRect/>
          </a:stretch>
        </p:blipFill>
        <p:spPr>
          <a:xfrm>
            <a:off x="7251267" y="9574780"/>
            <a:ext cx="8587633" cy="2523125"/>
          </a:xfrm>
          <a:prstGeom prst="rect">
            <a:avLst/>
          </a:prstGeom>
          <a:ln w="12700">
            <a:miter lim="400000"/>
          </a:ln>
        </p:spPr>
      </p:pic>
      <p:sp>
        <p:nvSpPr>
          <p:cNvPr id="196"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197" name="where f denotes the image"/>
          <p:cNvSpPr txBox="1"/>
          <p:nvPr/>
        </p:nvSpPr>
        <p:spPr>
          <a:xfrm>
            <a:off x="16102431" y="11338195"/>
            <a:ext cx="6038241"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600"/>
            </a:lvl1pPr>
          </a:lstStyle>
          <a:p>
            <a:r>
              <a:t>where f denotes the image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dge Detection"/>
          <p:cNvSpPr txBox="1">
            <a:spLocks noGrp="1"/>
          </p:cNvSpPr>
          <p:nvPr>
            <p:ph type="title"/>
          </p:nvPr>
        </p:nvSpPr>
        <p:spPr>
          <a:prstGeom prst="rect">
            <a:avLst/>
          </a:prstGeom>
        </p:spPr>
        <p:txBody>
          <a:bodyPr/>
          <a:lstStyle/>
          <a:p>
            <a:r>
              <a:t>Edge Detection</a:t>
            </a:r>
          </a:p>
        </p:txBody>
      </p:sp>
      <p:sp>
        <p:nvSpPr>
          <p:cNvPr id="200" name="b) Sobel Edge Detection - When Sobel Edge Detection is used, the image is processed separately in the X and Y directions before being combined to form a new image that represents the sum of the X and Y edges of the image. We first convert the image from "/>
          <p:cNvSpPr txBox="1">
            <a:spLocks noGrp="1"/>
          </p:cNvSpPr>
          <p:nvPr>
            <p:ph type="body" sz="half" idx="1"/>
          </p:nvPr>
        </p:nvSpPr>
        <p:spPr>
          <a:xfrm>
            <a:off x="1276070" y="2943400"/>
            <a:ext cx="21831860" cy="5142784"/>
          </a:xfrm>
          <a:prstGeom prst="rect">
            <a:avLst/>
          </a:prstGeom>
        </p:spPr>
        <p:txBody>
          <a:bodyPr/>
          <a:lstStyle/>
          <a:p>
            <a:pPr marL="0" indent="0">
              <a:buSzTx/>
              <a:buNone/>
            </a:pPr>
            <a:r>
              <a:t>b) </a:t>
            </a:r>
            <a:r>
              <a:rPr b="1"/>
              <a:t>Sobel Edge Detection</a:t>
            </a:r>
            <a:r>
              <a:t> - When Sobel Edge Detection is used, the image is processed separately in the X and Y directions before being combined to form a new image that represents the sum of the X and Y edges of the image. We first convert the image from RGB to Grayscale. Then we use a technique known as kernel convolution. A kernel is a 3 x 3 matrix made up of symmetrically (or differently) weighted indexes. This will be the filter that we will implement for edge detection.</a:t>
            </a:r>
          </a:p>
        </p:txBody>
      </p:sp>
      <p:sp>
        <p:nvSpPr>
          <p:cNvPr id="201"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02" name="page5image22455440.png" descr="page5image22455440.png"/>
          <p:cNvPicPr>
            <a:picLocks noChangeAspect="1"/>
          </p:cNvPicPr>
          <p:nvPr/>
        </p:nvPicPr>
        <p:blipFill>
          <a:blip r:embed="rId2"/>
          <a:stretch>
            <a:fillRect/>
          </a:stretch>
        </p:blipFill>
        <p:spPr>
          <a:xfrm>
            <a:off x="8451955" y="7648359"/>
            <a:ext cx="7480090" cy="5351978"/>
          </a:xfrm>
          <a:prstGeom prst="rect">
            <a:avLst/>
          </a:prstGeom>
          <a:ln w="12700">
            <a:miter lim="400000"/>
          </a:ln>
        </p:spPr>
      </p:pic>
      <p:sp>
        <p:nvSpPr>
          <p:cNvPr id="203" name="Text"/>
          <p:cNvSpPr txBox="1"/>
          <p:nvPr/>
        </p:nvSpPr>
        <p:spPr>
          <a:xfrm>
            <a:off x="7415072" y="4980584"/>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Edge Detection"/>
          <p:cNvSpPr txBox="1">
            <a:spLocks noGrp="1"/>
          </p:cNvSpPr>
          <p:nvPr>
            <p:ph type="title"/>
          </p:nvPr>
        </p:nvSpPr>
        <p:spPr>
          <a:prstGeom prst="rect">
            <a:avLst/>
          </a:prstGeom>
        </p:spPr>
        <p:txBody>
          <a:bodyPr/>
          <a:lstStyle/>
          <a:p>
            <a:r>
              <a:t>Edge Detection</a:t>
            </a:r>
          </a:p>
        </p:txBody>
      </p:sp>
      <p:sp>
        <p:nvSpPr>
          <p:cNvPr id="206" name="c) Canny Edge Detection - It uses a multi-stage algorithm to detect a wide range of edges in images. We get a good detection: the pothole can be easily distinguished from the background because the optimal detector eliminates the possibility of false pos"/>
          <p:cNvSpPr txBox="1">
            <a:spLocks noGrp="1"/>
          </p:cNvSpPr>
          <p:nvPr>
            <p:ph type="body" sz="half" idx="1"/>
          </p:nvPr>
        </p:nvSpPr>
        <p:spPr>
          <a:xfrm>
            <a:off x="1276070" y="3294529"/>
            <a:ext cx="21831860" cy="5142785"/>
          </a:xfrm>
          <a:prstGeom prst="rect">
            <a:avLst/>
          </a:prstGeom>
        </p:spPr>
        <p:txBody>
          <a:bodyPr/>
          <a:lstStyle/>
          <a:p>
            <a:pPr marL="0" indent="0">
              <a:buSzTx/>
              <a:buNone/>
            </a:pPr>
            <a:r>
              <a:t>c) </a:t>
            </a:r>
            <a:r>
              <a:rPr b="1"/>
              <a:t>Canny Edge Detection</a:t>
            </a:r>
            <a:r>
              <a:t> - It uses a multi-stage algorithm to detect a wide range of edges in images. We get a good detection: the pothole can be easily distinguished from the background because the optimal detector eliminates the possibility of false positives and false negatives. There is also the advantage of good localisation: the detected edges are as close to true edges as possible.</a:t>
            </a:r>
          </a:p>
        </p:txBody>
      </p:sp>
      <p:sp>
        <p:nvSpPr>
          <p:cNvPr id="207"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08" name="page5image22454192.png" descr="page5image22454192.png"/>
          <p:cNvPicPr>
            <a:picLocks noChangeAspect="1"/>
          </p:cNvPicPr>
          <p:nvPr/>
        </p:nvPicPr>
        <p:blipFill>
          <a:blip r:embed="rId2"/>
          <a:stretch>
            <a:fillRect/>
          </a:stretch>
        </p:blipFill>
        <p:spPr>
          <a:xfrm>
            <a:off x="5487878" y="7745980"/>
            <a:ext cx="13408244" cy="4907803"/>
          </a:xfrm>
          <a:prstGeom prst="rect">
            <a:avLst/>
          </a:prstGeom>
          <a:ln w="12700">
            <a:miter lim="400000"/>
          </a:ln>
        </p:spPr>
      </p:pic>
      <p:sp>
        <p:nvSpPr>
          <p:cNvPr id="209" name="Text"/>
          <p:cNvSpPr txBox="1"/>
          <p:nvPr/>
        </p:nvSpPr>
        <p:spPr>
          <a:xfrm>
            <a:off x="5487878" y="75173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dge Detection"/>
          <p:cNvSpPr txBox="1">
            <a:spLocks noGrp="1"/>
          </p:cNvSpPr>
          <p:nvPr>
            <p:ph type="title"/>
          </p:nvPr>
        </p:nvSpPr>
        <p:spPr>
          <a:prstGeom prst="rect">
            <a:avLst/>
          </a:prstGeom>
        </p:spPr>
        <p:txBody>
          <a:bodyPr/>
          <a:lstStyle/>
          <a:p>
            <a:r>
              <a:t>Edge Detection</a:t>
            </a:r>
          </a:p>
        </p:txBody>
      </p:sp>
      <p:sp>
        <p:nvSpPr>
          <p:cNvPr id="212" name="d) Unsharp Masking and High Boost Filtering -…"/>
          <p:cNvSpPr txBox="1">
            <a:spLocks noGrp="1"/>
          </p:cNvSpPr>
          <p:nvPr>
            <p:ph type="body" sz="half" idx="1"/>
          </p:nvPr>
        </p:nvSpPr>
        <p:spPr>
          <a:xfrm>
            <a:off x="1276070" y="3629502"/>
            <a:ext cx="21831860" cy="5142785"/>
          </a:xfrm>
          <a:prstGeom prst="rect">
            <a:avLst/>
          </a:prstGeom>
        </p:spPr>
        <p:txBody>
          <a:bodyPr/>
          <a:lstStyle/>
          <a:p>
            <a:pPr marL="0" indent="0">
              <a:buSzTx/>
              <a:buNone/>
              <a:defRPr b="1"/>
            </a:pPr>
            <a:r>
              <a:t>d) Unsharp Masking and High Boost Filtering -</a:t>
            </a:r>
          </a:p>
          <a:p>
            <a:pPr marL="0" indent="0">
              <a:buSzTx/>
              <a:buNone/>
            </a:pPr>
            <a:r>
              <a:t>It enhances edges (and other high frequency components in an image) by subtracting an unsharpened, or smoothed, version of an image from the original image.</a:t>
            </a:r>
          </a:p>
        </p:txBody>
      </p:sp>
      <p:sp>
        <p:nvSpPr>
          <p:cNvPr id="213"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14" name="page5image22447952.png" descr="page5image22447952.png"/>
          <p:cNvPicPr>
            <a:picLocks noChangeAspect="1"/>
          </p:cNvPicPr>
          <p:nvPr/>
        </p:nvPicPr>
        <p:blipFill>
          <a:blip r:embed="rId2"/>
          <a:stretch>
            <a:fillRect/>
          </a:stretch>
        </p:blipFill>
        <p:spPr>
          <a:xfrm>
            <a:off x="2901539" y="7496076"/>
            <a:ext cx="18580922" cy="5142785"/>
          </a:xfrm>
          <a:prstGeom prst="rect">
            <a:avLst/>
          </a:prstGeom>
          <a:ln w="12700">
            <a:miter lim="400000"/>
          </a:ln>
        </p:spPr>
      </p:pic>
      <p:sp>
        <p:nvSpPr>
          <p:cNvPr id="215" name="Text"/>
          <p:cNvSpPr txBox="1"/>
          <p:nvPr/>
        </p:nvSpPr>
        <p:spPr>
          <a:xfrm>
            <a:off x="2615649" y="7166924"/>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aplacian VS Sobel Edge Detection"/>
          <p:cNvSpPr txBox="1">
            <a:spLocks noGrp="1"/>
          </p:cNvSpPr>
          <p:nvPr>
            <p:ph type="title"/>
          </p:nvPr>
        </p:nvSpPr>
        <p:spPr>
          <a:prstGeom prst="rect">
            <a:avLst/>
          </a:prstGeom>
        </p:spPr>
        <p:txBody>
          <a:bodyPr/>
          <a:lstStyle/>
          <a:p>
            <a:r>
              <a:t>Laplacian VS Sobel Edge Detection</a:t>
            </a:r>
          </a:p>
        </p:txBody>
      </p:sp>
      <p:sp>
        <p:nvSpPr>
          <p:cNvPr id="218" name="Between Laplacian and Sobel, we see that Sobel produces a better result. Unlike the Sobel edge detector, the Laplacian edge detector uses only one kernel. The Laplacian filter detects sudden intensity transitions in the image and highlights the edges. Ho"/>
          <p:cNvSpPr txBox="1">
            <a:spLocks noGrp="1"/>
          </p:cNvSpPr>
          <p:nvPr>
            <p:ph type="body" sz="half" idx="1"/>
          </p:nvPr>
        </p:nvSpPr>
        <p:spPr>
          <a:xfrm>
            <a:off x="1276070" y="3294529"/>
            <a:ext cx="21831860" cy="5142785"/>
          </a:xfrm>
          <a:prstGeom prst="rect">
            <a:avLst/>
          </a:prstGeom>
        </p:spPr>
        <p:txBody>
          <a:bodyPr/>
          <a:lstStyle>
            <a:lvl1pPr marL="0" indent="0">
              <a:buSzTx/>
              <a:buNone/>
            </a:lvl1pPr>
          </a:lstStyle>
          <a:p>
            <a:r>
              <a:t>Between Laplacian and Sobel, we see that Sobel produces a better result. Unlike the Sobel edge detector, the Laplacian edge detector uses only one kernel. The Laplacian filter detects sudden intensity transitions in the image and highlights the edges. However, its main disadvantage is its high sensitivity to noise, which causes edges to spread with smoothing. It amplifies the noise in the image, as we observe, hence it is not the best filter when we have noisy images.</a:t>
            </a:r>
          </a:p>
        </p:txBody>
      </p:sp>
      <p:sp>
        <p:nvSpPr>
          <p:cNvPr id="219"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20" name="Image" descr="Image"/>
          <p:cNvPicPr>
            <a:picLocks noChangeAspect="1"/>
          </p:cNvPicPr>
          <p:nvPr/>
        </p:nvPicPr>
        <p:blipFill>
          <a:blip r:embed="rId2"/>
          <a:stretch>
            <a:fillRect/>
          </a:stretch>
        </p:blipFill>
        <p:spPr>
          <a:xfrm>
            <a:off x="6250036" y="7885783"/>
            <a:ext cx="10751199" cy="521815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Edge Detection Table Summary"/>
          <p:cNvSpPr txBox="1">
            <a:spLocks noGrp="1"/>
          </p:cNvSpPr>
          <p:nvPr>
            <p:ph type="title"/>
          </p:nvPr>
        </p:nvSpPr>
        <p:spPr>
          <a:prstGeom prst="rect">
            <a:avLst/>
          </a:prstGeom>
        </p:spPr>
        <p:txBody>
          <a:bodyPr/>
          <a:lstStyle/>
          <a:p>
            <a:r>
              <a:t>Edge Detection Table Summary</a:t>
            </a:r>
          </a:p>
        </p:txBody>
      </p:sp>
      <p:sp>
        <p:nvSpPr>
          <p:cNvPr id="223" name="Here's a table that summarises the results of various edge detection filters."/>
          <p:cNvSpPr txBox="1">
            <a:spLocks noGrp="1"/>
          </p:cNvSpPr>
          <p:nvPr>
            <p:ph type="body" sz="quarter" idx="1"/>
          </p:nvPr>
        </p:nvSpPr>
        <p:spPr>
          <a:xfrm>
            <a:off x="1206500" y="2961868"/>
            <a:ext cx="21971000" cy="1113168"/>
          </a:xfrm>
          <a:prstGeom prst="rect">
            <a:avLst/>
          </a:prstGeom>
        </p:spPr>
        <p:txBody>
          <a:bodyPr/>
          <a:lstStyle>
            <a:lvl1pPr marL="0" indent="0">
              <a:buSzTx/>
              <a:buNone/>
            </a:lvl1pPr>
          </a:lstStyle>
          <a:p>
            <a:r>
              <a:t>Here's a table that summarises the results of various edge detection filters.</a:t>
            </a:r>
          </a:p>
        </p:txBody>
      </p:sp>
      <p:sp>
        <p:nvSpPr>
          <p:cNvPr id="224"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25" name="Image" descr="Image"/>
          <p:cNvPicPr>
            <a:picLocks noChangeAspect="1"/>
          </p:cNvPicPr>
          <p:nvPr/>
        </p:nvPicPr>
        <p:blipFill>
          <a:blip r:embed="rId2"/>
          <a:stretch>
            <a:fillRect/>
          </a:stretch>
        </p:blipFill>
        <p:spPr>
          <a:xfrm>
            <a:off x="1411070" y="4276055"/>
            <a:ext cx="9644626" cy="8200909"/>
          </a:xfrm>
          <a:prstGeom prst="rect">
            <a:avLst/>
          </a:prstGeom>
          <a:ln w="12700">
            <a:miter lim="400000"/>
          </a:ln>
        </p:spPr>
      </p:pic>
      <p:pic>
        <p:nvPicPr>
          <p:cNvPr id="226" name="Image" descr="Image"/>
          <p:cNvPicPr>
            <a:picLocks noChangeAspect="1"/>
          </p:cNvPicPr>
          <p:nvPr/>
        </p:nvPicPr>
        <p:blipFill>
          <a:blip r:embed="rId3"/>
          <a:stretch>
            <a:fillRect/>
          </a:stretch>
        </p:blipFill>
        <p:spPr>
          <a:xfrm>
            <a:off x="12622222" y="4285692"/>
            <a:ext cx="9491861" cy="8181635"/>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ATEGORIZATION"/>
          <p:cNvSpPr txBox="1">
            <a:spLocks noGrp="1"/>
          </p:cNvSpPr>
          <p:nvPr>
            <p:ph type="title"/>
          </p:nvPr>
        </p:nvSpPr>
        <p:spPr>
          <a:prstGeom prst="rect">
            <a:avLst/>
          </a:prstGeom>
        </p:spPr>
        <p:txBody>
          <a:bodyPr/>
          <a:lstStyle/>
          <a:p>
            <a:r>
              <a:t>CATEGORIZATION</a:t>
            </a:r>
          </a:p>
        </p:txBody>
      </p:sp>
      <p:sp>
        <p:nvSpPr>
          <p:cNvPr id="229" name="Rather than filtering the image in the spatial domain by convolving it with the filter kernel, the image can be transformed into frequency space using the FFT (indicated by the symbol F). The image's Fourier transform is then multiplied by the filter fun"/>
          <p:cNvSpPr txBox="1">
            <a:spLocks noGrp="1"/>
          </p:cNvSpPr>
          <p:nvPr>
            <p:ph type="body" sz="half" idx="1"/>
          </p:nvPr>
        </p:nvSpPr>
        <p:spPr>
          <a:xfrm>
            <a:off x="1205047" y="4577772"/>
            <a:ext cx="23711453" cy="3580548"/>
          </a:xfrm>
          <a:prstGeom prst="rect">
            <a:avLst/>
          </a:prstGeom>
        </p:spPr>
        <p:txBody>
          <a:bodyPr/>
          <a:lstStyle>
            <a:lvl1pPr marL="0" indent="0" defTabSz="1999437">
              <a:spcBef>
                <a:spcPts val="3600"/>
              </a:spcBef>
              <a:buSzTx/>
              <a:buNone/>
              <a:defRPr sz="3936"/>
            </a:lvl1pPr>
          </a:lstStyle>
          <a:p>
            <a:r>
              <a:t>Rather than filtering the image in the spatial domain by convolving it with the filter kernel, the image can be transformed into frequency space using the FFT (indicated by the symbol F). The image's Fourier transform is then multiplied by the filter function (also known as the transfer function, i.e., the convolution kernel's Fourier transform), and the resulting frequency-space filtered image is subjected to the inverse Fourier transform (F^-1). Although this "detour" into the frequency domain appears to be extra work, the overall computational cost is significantly lower than that of a convolution with large kernel sizes.</a:t>
            </a:r>
          </a:p>
        </p:txBody>
      </p:sp>
      <p:sp>
        <p:nvSpPr>
          <p:cNvPr id="230"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231" name="Frequency Domain VS Spatial Domain Filtering"/>
          <p:cNvSpPr txBox="1"/>
          <p:nvPr/>
        </p:nvSpPr>
        <p:spPr>
          <a:xfrm>
            <a:off x="1206500" y="2825799"/>
            <a:ext cx="21971000"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7000" b="1" spc="-140"/>
            </a:lvl1pPr>
          </a:lstStyle>
          <a:p>
            <a:r>
              <a:t>Frequency Domain VS Spatial Domain Filtering</a:t>
            </a:r>
          </a:p>
        </p:txBody>
      </p:sp>
      <p:pic>
        <p:nvPicPr>
          <p:cNvPr id="232" name="page6image23173424.png" descr="page6image23173424.png"/>
          <p:cNvPicPr>
            <a:picLocks noChangeAspect="1"/>
          </p:cNvPicPr>
          <p:nvPr/>
        </p:nvPicPr>
        <p:blipFill>
          <a:blip r:embed="rId2"/>
          <a:stretch>
            <a:fillRect/>
          </a:stretch>
        </p:blipFill>
        <p:spPr>
          <a:xfrm>
            <a:off x="8188316" y="8477130"/>
            <a:ext cx="9000614" cy="4322294"/>
          </a:xfrm>
          <a:prstGeom prst="rect">
            <a:avLst/>
          </a:prstGeom>
          <a:ln w="12700">
            <a:miter lim="400000"/>
          </a:ln>
        </p:spPr>
      </p:pic>
      <p:sp>
        <p:nvSpPr>
          <p:cNvPr id="233" name="Text"/>
          <p:cNvSpPr txBox="1"/>
          <p:nvPr/>
        </p:nvSpPr>
        <p:spPr>
          <a:xfrm>
            <a:off x="9784909" y="75462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his is especially true as the filter size increases. While spatial filters are commonly used for edge detection, frequency filters are used for high frequency emphasis. In this case, the filter does not completely block low frequencies, but rather magni"/>
          <p:cNvSpPr txBox="1">
            <a:spLocks noGrp="1"/>
          </p:cNvSpPr>
          <p:nvPr>
            <p:ph type="body" sz="half" idx="1"/>
          </p:nvPr>
        </p:nvSpPr>
        <p:spPr>
          <a:xfrm>
            <a:off x="1202146" y="2842665"/>
            <a:ext cx="22658435" cy="3560623"/>
          </a:xfrm>
          <a:prstGeom prst="rect">
            <a:avLst/>
          </a:prstGeom>
        </p:spPr>
        <p:txBody>
          <a:bodyPr/>
          <a:lstStyle>
            <a:lvl1pPr marL="0" indent="0" defTabSz="2145738">
              <a:spcBef>
                <a:spcPts val="3900"/>
              </a:spcBef>
              <a:buSzTx/>
              <a:buNone/>
              <a:defRPr sz="4224"/>
            </a:lvl1pPr>
          </a:lstStyle>
          <a:p>
            <a:r>
              <a:t>This is especially true as the filter size increases. While spatial filters are commonly used for edge detection, frequency filters are used for high frequency emphasis. In this case, the filter does not completely block low frequencies, but rather magnifies high frequencies in comparison to low frequencies, thus projecting the potholes more clearly. We see that frequency domain filtering produces a much better filtered output than spatial domain filtering.</a:t>
            </a:r>
          </a:p>
        </p:txBody>
      </p:sp>
      <p:sp>
        <p:nvSpPr>
          <p:cNvPr id="236"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37" name="Image" descr="Image"/>
          <p:cNvPicPr>
            <a:picLocks noChangeAspect="1"/>
          </p:cNvPicPr>
          <p:nvPr/>
        </p:nvPicPr>
        <p:blipFill>
          <a:blip r:embed="rId2"/>
          <a:stretch>
            <a:fillRect/>
          </a:stretch>
        </p:blipFill>
        <p:spPr>
          <a:xfrm>
            <a:off x="6382906" y="6494209"/>
            <a:ext cx="10904513" cy="6231152"/>
          </a:xfrm>
          <a:prstGeom prst="rect">
            <a:avLst/>
          </a:prstGeom>
          <a:ln w="12700">
            <a:miter lim="400000"/>
          </a:ln>
        </p:spPr>
      </p:pic>
      <p:sp>
        <p:nvSpPr>
          <p:cNvPr id="238" name="Frequency Domain VS Spatial Domain Filtering"/>
          <p:cNvSpPr txBox="1"/>
          <p:nvPr/>
        </p:nvSpPr>
        <p:spPr>
          <a:xfrm>
            <a:off x="1206500" y="948957"/>
            <a:ext cx="21971000"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7000" b="1" spc="-140"/>
            </a:lvl1pPr>
          </a:lstStyle>
          <a:p>
            <a:r>
              <a:t>Frequency Domain VS Spatial Domain Filtering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FEATURE EXTRACTION"/>
          <p:cNvSpPr txBox="1">
            <a:spLocks noGrp="1"/>
          </p:cNvSpPr>
          <p:nvPr>
            <p:ph type="title"/>
          </p:nvPr>
        </p:nvSpPr>
        <p:spPr>
          <a:prstGeom prst="rect">
            <a:avLst/>
          </a:prstGeom>
        </p:spPr>
        <p:txBody>
          <a:bodyPr/>
          <a:lstStyle/>
          <a:p>
            <a:r>
              <a:t>FEATURE EXTRACTION</a:t>
            </a:r>
          </a:p>
        </p:txBody>
      </p:sp>
      <p:sp>
        <p:nvSpPr>
          <p:cNvPr id="156" name="Frequency Domain Filtering…"/>
          <p:cNvSpPr txBox="1">
            <a:spLocks noGrp="1"/>
          </p:cNvSpPr>
          <p:nvPr>
            <p:ph type="body" idx="1"/>
          </p:nvPr>
        </p:nvSpPr>
        <p:spPr>
          <a:xfrm>
            <a:off x="1206500" y="2673870"/>
            <a:ext cx="21971000" cy="9546285"/>
          </a:xfrm>
          <a:prstGeom prst="rect">
            <a:avLst/>
          </a:prstGeom>
        </p:spPr>
        <p:txBody>
          <a:bodyPr lIns="50800" tIns="50800" rIns="50800" bIns="50800" anchor="t">
            <a:normAutofit/>
          </a:bodyPr>
          <a:lstStyle/>
          <a:p>
            <a:pPr marL="0" indent="0" defTabSz="2218888">
              <a:spcBef>
                <a:spcPts val="4000"/>
              </a:spcBef>
              <a:buSzTx/>
              <a:buNone/>
              <a:defRPr sz="3731" b="1"/>
            </a:pPr>
            <a:r>
              <a:rPr sz="3700" dirty="0"/>
              <a:t>Frequency Domain Filtering</a:t>
            </a:r>
          </a:p>
          <a:p>
            <a:pPr marL="0" indent="0" defTabSz="2218888">
              <a:spcBef>
                <a:spcPts val="4000"/>
              </a:spcBef>
              <a:buSzTx/>
              <a:buNone/>
              <a:defRPr sz="3731"/>
            </a:pPr>
            <a:r>
              <a:rPr sz="3700" dirty="0"/>
              <a:t>We are using frequency filters to process the images in our dataset. Our image is first Fourier transformed, then multiplied by the filter function before being re-transformed into spatial domain. We </a:t>
            </a:r>
            <a:r>
              <a:rPr sz="3700" dirty="0" err="1"/>
              <a:t>obsserve</a:t>
            </a:r>
            <a:r>
              <a:rPr sz="3700" dirty="0"/>
              <a:t> that high frequency attenuation results in a smoother image in the spatial domain, while low frequency attenuation enhances the edges.</a:t>
            </a:r>
          </a:p>
          <a:p>
            <a:pPr marL="0" indent="0" defTabSz="2218888">
              <a:spcBef>
                <a:spcPts val="4000"/>
              </a:spcBef>
              <a:buSzTx/>
              <a:buNone/>
              <a:defRPr sz="3731" b="1"/>
            </a:pPr>
            <a:r>
              <a:rPr sz="3700" dirty="0"/>
              <a:t>Fourier Transform</a:t>
            </a:r>
          </a:p>
          <a:p>
            <a:pPr marL="0" indent="0" algn="ctr" defTabSz="2218888">
              <a:spcBef>
                <a:spcPts val="4000"/>
              </a:spcBef>
              <a:buSzTx/>
              <a:buNone/>
              <a:defRPr sz="3731"/>
            </a:pPr>
            <a:endParaRPr/>
          </a:p>
          <a:p>
            <a:pPr marL="0" indent="0" defTabSz="2218888">
              <a:spcBef>
                <a:spcPts val="4000"/>
              </a:spcBef>
              <a:buSzTx/>
              <a:buNone/>
              <a:defRPr sz="3731"/>
            </a:pPr>
            <a:endParaRPr lang="en-US" sz="3700" dirty="0"/>
          </a:p>
          <a:p>
            <a:pPr marL="0" indent="0" defTabSz="2218888">
              <a:spcBef>
                <a:spcPts val="4000"/>
              </a:spcBef>
              <a:buSzTx/>
              <a:buNone/>
              <a:defRPr sz="3731"/>
            </a:pPr>
            <a:r>
              <a:rPr sz="3700" dirty="0"/>
              <a:t>We implemented the following frequency domain filters and compared and contrasted them in order to choose the best one.</a:t>
            </a:r>
          </a:p>
        </p:txBody>
      </p:sp>
      <p:pic>
        <p:nvPicPr>
          <p:cNvPr id="157" name="oVJYwKsBRWJR_Lr06yfzy7tozn_KGFc7QRwJuu01m37JbepBewNHVu6cUascAJqr2jXLIzpq2iKfFNIr6fmcA0q2Dn4ZJWcDOQ83YbMOkXqdPvxpMVlzHimeIBYpBnPOPlCNju6BKetkBkB5kiC859mgdf7hla0NfpFtReH_-aD72N8a2FjvY_PPJDupyA.png" descr="oVJYwKsBRWJR_Lr06yfzy7tozn_KGFc7QRwJuu01m37JbepBewNHVu6cUascAJqr2jXLIzpq2iKfFNIr6fmcA0q2Dn4ZJWcDOQ83YbMOkXqdPvxpMVlzHimeIBYpBnPOPlCNju6BKetkBkB5kiC859mgdf7hla0NfpFtReH_-aD72N8a2FjvY_PPJDupyA.png"/>
          <p:cNvPicPr>
            <a:picLocks noChangeAspect="1"/>
          </p:cNvPicPr>
          <p:nvPr/>
        </p:nvPicPr>
        <p:blipFill>
          <a:blip r:embed="rId2"/>
          <a:stretch>
            <a:fillRect/>
          </a:stretch>
        </p:blipFill>
        <p:spPr>
          <a:xfrm>
            <a:off x="8280001" y="6110147"/>
            <a:ext cx="7529094" cy="264026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NOISE"/>
          <p:cNvSpPr txBox="1">
            <a:spLocks noGrp="1"/>
          </p:cNvSpPr>
          <p:nvPr>
            <p:ph type="title"/>
          </p:nvPr>
        </p:nvSpPr>
        <p:spPr>
          <a:prstGeom prst="rect">
            <a:avLst/>
          </a:prstGeom>
        </p:spPr>
        <p:txBody>
          <a:bodyPr/>
          <a:lstStyle/>
          <a:p>
            <a:r>
              <a:t>NOISE</a:t>
            </a:r>
          </a:p>
        </p:txBody>
      </p:sp>
      <p:sp>
        <p:nvSpPr>
          <p:cNvPr id="241" name="Image noise is the random variation of brightness or colour information in captured images. It could be caused by external sources such as wind, rain, ordust settling on the lens of the camera mounted on the vehicle, which degrades the image signal. Nois"/>
          <p:cNvSpPr txBox="1">
            <a:spLocks noGrp="1"/>
          </p:cNvSpPr>
          <p:nvPr>
            <p:ph type="body" idx="1"/>
          </p:nvPr>
        </p:nvSpPr>
        <p:spPr>
          <a:xfrm>
            <a:off x="835357" y="2600748"/>
            <a:ext cx="23864284" cy="10399450"/>
          </a:xfrm>
          <a:prstGeom prst="rect">
            <a:avLst/>
          </a:prstGeom>
        </p:spPr>
        <p:txBody>
          <a:bodyPr/>
          <a:lstStyle/>
          <a:p>
            <a:pPr marL="0" indent="0" defTabSz="1804370">
              <a:spcBef>
                <a:spcPts val="3300"/>
              </a:spcBef>
              <a:buSzTx/>
              <a:buNone/>
              <a:defRPr sz="3552"/>
            </a:pPr>
            <a:r>
              <a:t>Image noise is the random variation of brightness or colour information in captured images. It could be caused by external sources such as wind, rain, ordust settling on the lens of the camera mounted on the vehicle, which degrades the image signal. Noise is created in the image during the acquisition process or is added to the image during transmission over a wired or wireless medium.</a:t>
            </a:r>
          </a:p>
          <a:p>
            <a:pPr marL="0" indent="0" defTabSz="1804370">
              <a:spcBef>
                <a:spcPts val="3300"/>
              </a:spcBef>
              <a:buSzTx/>
              <a:buNone/>
              <a:defRPr sz="3552"/>
            </a:pPr>
            <a:r>
              <a:t>We explored some of the following noise models:</a:t>
            </a:r>
          </a:p>
          <a:p>
            <a:pPr marL="0" indent="0" defTabSz="1804370">
              <a:spcBef>
                <a:spcPts val="3300"/>
              </a:spcBef>
              <a:buSzTx/>
              <a:buNone/>
              <a:defRPr sz="3552" b="1"/>
            </a:pPr>
            <a:r>
              <a:t>1. Spatially independent noise models</a:t>
            </a:r>
          </a:p>
          <a:p>
            <a:pPr marL="0" lvl="1" indent="338327" defTabSz="1804370">
              <a:spcBef>
                <a:spcPts val="3300"/>
              </a:spcBef>
              <a:buSzTx/>
              <a:buNone/>
              <a:defRPr sz="3552"/>
            </a:pPr>
            <a:r>
              <a:t>• Gaussian noise</a:t>
            </a:r>
          </a:p>
          <a:p>
            <a:pPr marL="0" lvl="1" indent="338327" defTabSz="1804370">
              <a:spcBef>
                <a:spcPts val="3300"/>
              </a:spcBef>
              <a:buSzTx/>
              <a:buNone/>
              <a:defRPr sz="3552"/>
            </a:pPr>
            <a:r>
              <a:t>• Speckle</a:t>
            </a:r>
          </a:p>
          <a:p>
            <a:pPr marL="0" lvl="1" indent="338327" defTabSz="1804370">
              <a:spcBef>
                <a:spcPts val="3300"/>
              </a:spcBef>
              <a:buSzTx/>
              <a:buNone/>
              <a:defRPr sz="3552"/>
            </a:pPr>
            <a:r>
              <a:t>• Uniform noise</a:t>
            </a:r>
          </a:p>
          <a:p>
            <a:pPr marL="0" lvl="1" indent="338327" defTabSz="1804370">
              <a:spcBef>
                <a:spcPts val="3300"/>
              </a:spcBef>
              <a:buSzTx/>
              <a:buNone/>
              <a:defRPr sz="3552"/>
            </a:pPr>
            <a:r>
              <a:t>• Impulse (salt-and-pepper) noise • Rayleigh noise</a:t>
            </a:r>
          </a:p>
          <a:p>
            <a:pPr marL="0" lvl="1" indent="338327" defTabSz="1804370">
              <a:spcBef>
                <a:spcPts val="3300"/>
              </a:spcBef>
              <a:buSzTx/>
              <a:buNone/>
              <a:defRPr sz="3552"/>
            </a:pPr>
            <a:r>
              <a:t>• Erlang (Gamma) noise • Exponential noise</a:t>
            </a:r>
          </a:p>
          <a:p>
            <a:pPr marL="0" indent="0" defTabSz="1804370">
              <a:spcBef>
                <a:spcPts val="3300"/>
              </a:spcBef>
              <a:buSzTx/>
              <a:buNone/>
              <a:defRPr sz="3552" b="1"/>
            </a:pPr>
            <a:r>
              <a:t>2. Spatially dependent noise model</a:t>
            </a:r>
          </a:p>
          <a:p>
            <a:pPr marL="0" lvl="1" indent="338327" defTabSz="1804370">
              <a:spcBef>
                <a:spcPts val="3300"/>
              </a:spcBef>
              <a:buSzTx/>
              <a:buNone/>
              <a:defRPr sz="3552"/>
            </a:pPr>
            <a:r>
              <a:t>• Periodic noise</a:t>
            </a:r>
          </a:p>
        </p:txBody>
      </p:sp>
      <p:sp>
        <p:nvSpPr>
          <p:cNvPr id="242"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Noise Models"/>
          <p:cNvSpPr txBox="1">
            <a:spLocks noGrp="1"/>
          </p:cNvSpPr>
          <p:nvPr>
            <p:ph type="title"/>
          </p:nvPr>
        </p:nvSpPr>
        <p:spPr>
          <a:prstGeom prst="rect">
            <a:avLst/>
          </a:prstGeom>
        </p:spPr>
        <p:txBody>
          <a:bodyPr/>
          <a:lstStyle/>
          <a:p>
            <a:r>
              <a:t>Noise Models</a:t>
            </a:r>
          </a:p>
        </p:txBody>
      </p:sp>
      <p:sp>
        <p:nvSpPr>
          <p:cNvPr id="245" name="1. Periodic Noise - We see that it creates strips in an order on an image in the spatial domain. It interferes with our original image with the pothole at a random frequency. We are using a notch filter to remove this noise. Since it is a band reject fil"/>
          <p:cNvSpPr txBox="1">
            <a:spLocks noGrp="1"/>
          </p:cNvSpPr>
          <p:nvPr>
            <p:ph type="body" sz="half" idx="1"/>
          </p:nvPr>
        </p:nvSpPr>
        <p:spPr>
          <a:xfrm>
            <a:off x="1276070" y="3294529"/>
            <a:ext cx="11266405" cy="9833393"/>
          </a:xfrm>
          <a:prstGeom prst="rect">
            <a:avLst/>
          </a:prstGeom>
        </p:spPr>
        <p:txBody>
          <a:bodyPr/>
          <a:lstStyle/>
          <a:p>
            <a:pPr marL="0" indent="0" defTabSz="2267655">
              <a:spcBef>
                <a:spcPts val="4100"/>
              </a:spcBef>
              <a:buSzTx/>
              <a:buNone/>
              <a:defRPr sz="4464"/>
            </a:pPr>
            <a:r>
              <a:t>1. </a:t>
            </a:r>
            <a:r>
              <a:rPr b="1"/>
              <a:t>Periodic Noise</a:t>
            </a:r>
            <a:r>
              <a:t> - We see that it creates strips in an order on an image in the spatial domain. It interferes with our original image with the pothole at a random frequency. We are using a notch filter to remove this noise. Since it is a band reject filter, it rejects the specific circular bands of frequencies around the frequency domain image's centre because frequency domain images are symmetric about opposite quadrants. It helps reject not only the central noisy peak but also the noisy frequency areas corresponding to noisy spikes. Our recovered image has removed the noise and is slightly better than the original.</a:t>
            </a:r>
          </a:p>
        </p:txBody>
      </p:sp>
      <p:sp>
        <p:nvSpPr>
          <p:cNvPr id="246"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47" name="Image" descr="Image"/>
          <p:cNvPicPr>
            <a:picLocks noChangeAspect="1"/>
          </p:cNvPicPr>
          <p:nvPr/>
        </p:nvPicPr>
        <p:blipFill>
          <a:blip r:embed="rId2"/>
          <a:stretch>
            <a:fillRect/>
          </a:stretch>
        </p:blipFill>
        <p:spPr>
          <a:xfrm>
            <a:off x="12983719" y="3568560"/>
            <a:ext cx="10612008" cy="822430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Noise Models"/>
          <p:cNvSpPr txBox="1">
            <a:spLocks noGrp="1"/>
          </p:cNvSpPr>
          <p:nvPr>
            <p:ph type="title"/>
          </p:nvPr>
        </p:nvSpPr>
        <p:spPr>
          <a:prstGeom prst="rect">
            <a:avLst/>
          </a:prstGeom>
        </p:spPr>
        <p:txBody>
          <a:bodyPr/>
          <a:lstStyle/>
          <a:p>
            <a:r>
              <a:t>Noise Models</a:t>
            </a:r>
          </a:p>
        </p:txBody>
      </p:sp>
      <p:sp>
        <p:nvSpPr>
          <p:cNvPr id="250" name="2. Salt and Pepper Noise - We add salt and pepper noise to an image by randomly scattering bright (255 pixel value) and dark (0 pixel value) pixels across it. Since it statistically drops the original data values, this model is also known as data drop no"/>
          <p:cNvSpPr txBox="1">
            <a:spLocks noGrp="1"/>
          </p:cNvSpPr>
          <p:nvPr>
            <p:ph type="body" sz="half" idx="1"/>
          </p:nvPr>
        </p:nvSpPr>
        <p:spPr>
          <a:xfrm>
            <a:off x="1276070" y="3294529"/>
            <a:ext cx="11266405" cy="9833393"/>
          </a:xfrm>
          <a:prstGeom prst="rect">
            <a:avLst/>
          </a:prstGeom>
        </p:spPr>
        <p:txBody>
          <a:bodyPr/>
          <a:lstStyle/>
          <a:p>
            <a:pPr marL="0" indent="0">
              <a:buSzTx/>
              <a:buNone/>
            </a:pPr>
            <a:r>
              <a:t>2.</a:t>
            </a:r>
            <a:r>
              <a:rPr b="1"/>
              <a:t> Salt and Pepper Noise</a:t>
            </a:r>
            <a:r>
              <a:t> - We add salt and pepper noise to an image by randomly scattering bright (255 pixel value) and dark (0 pixel value) pixels across it. Since it statistically drops the original data values, this model is also known as data drop noise. We apply denoising, gaussian and median filter to this noisy image and compare which gives us the best result.</a:t>
            </a:r>
          </a:p>
        </p:txBody>
      </p:sp>
      <p:sp>
        <p:nvSpPr>
          <p:cNvPr id="251"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52" name="Image" descr="Image"/>
          <p:cNvPicPr>
            <a:picLocks noChangeAspect="1"/>
          </p:cNvPicPr>
          <p:nvPr/>
        </p:nvPicPr>
        <p:blipFill>
          <a:blip r:embed="rId2"/>
          <a:stretch>
            <a:fillRect/>
          </a:stretch>
        </p:blipFill>
        <p:spPr>
          <a:xfrm>
            <a:off x="13450287" y="3041882"/>
            <a:ext cx="10180162" cy="9833392"/>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Noise Models"/>
          <p:cNvSpPr txBox="1">
            <a:spLocks noGrp="1"/>
          </p:cNvSpPr>
          <p:nvPr>
            <p:ph type="title"/>
          </p:nvPr>
        </p:nvSpPr>
        <p:spPr>
          <a:prstGeom prst="rect">
            <a:avLst/>
          </a:prstGeom>
        </p:spPr>
        <p:txBody>
          <a:bodyPr/>
          <a:lstStyle/>
          <a:p>
            <a:r>
              <a:t>Noise Models</a:t>
            </a:r>
          </a:p>
        </p:txBody>
      </p:sp>
      <p:sp>
        <p:nvSpPr>
          <p:cNvPr id="255" name="3. Gaussian Noise - We use the Gaussian probability distribution function to generate Gaussian noise on images. Our Gaussian probability distribution function is represented by the formula below.…"/>
          <p:cNvSpPr txBox="1">
            <a:spLocks noGrp="1"/>
          </p:cNvSpPr>
          <p:nvPr>
            <p:ph type="body" sz="quarter" idx="1"/>
          </p:nvPr>
        </p:nvSpPr>
        <p:spPr>
          <a:xfrm>
            <a:off x="1276070" y="3521433"/>
            <a:ext cx="11266405" cy="4630221"/>
          </a:xfrm>
          <a:prstGeom prst="rect">
            <a:avLst/>
          </a:prstGeom>
        </p:spPr>
        <p:txBody>
          <a:bodyPr/>
          <a:lstStyle/>
          <a:p>
            <a:pPr marL="0" indent="0" defTabSz="2096971">
              <a:spcBef>
                <a:spcPts val="3800"/>
              </a:spcBef>
              <a:buSzTx/>
              <a:buNone/>
              <a:defRPr sz="4128"/>
            </a:pPr>
            <a:r>
              <a:t>3. </a:t>
            </a:r>
            <a:r>
              <a:rPr b="1"/>
              <a:t>Gaussian Noise</a:t>
            </a:r>
            <a:r>
              <a:t> - We use the Gaussian probability distribution function to generate Gaussian noise on images. Our Gaussian probability distribution function is represented by the formula below.</a:t>
            </a:r>
          </a:p>
          <a:p>
            <a:pPr marL="0" indent="0" defTabSz="2096971">
              <a:spcBef>
                <a:spcPts val="3800"/>
              </a:spcBef>
              <a:buSzTx/>
              <a:buNone/>
              <a:defRPr sz="4128"/>
            </a:pPr>
            <a:r>
              <a:t>Here’s the result on applying the respective filters.</a:t>
            </a:r>
          </a:p>
        </p:txBody>
      </p:sp>
      <p:sp>
        <p:nvSpPr>
          <p:cNvPr id="256"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57" name="page7image23178208.png" descr="page7image23178208.png"/>
          <p:cNvPicPr>
            <a:picLocks noChangeAspect="1"/>
          </p:cNvPicPr>
          <p:nvPr/>
        </p:nvPicPr>
        <p:blipFill>
          <a:blip r:embed="rId2"/>
          <a:stretch>
            <a:fillRect/>
          </a:stretch>
        </p:blipFill>
        <p:spPr>
          <a:xfrm>
            <a:off x="14064995" y="3737073"/>
            <a:ext cx="6134101" cy="2032001"/>
          </a:xfrm>
          <a:prstGeom prst="rect">
            <a:avLst/>
          </a:prstGeom>
          <a:ln w="12700">
            <a:miter lim="400000"/>
          </a:ln>
        </p:spPr>
      </p:pic>
      <p:sp>
        <p:nvSpPr>
          <p:cNvPr id="258" name="Text"/>
          <p:cNvSpPr txBox="1"/>
          <p:nvPr/>
        </p:nvSpPr>
        <p:spPr>
          <a:xfrm>
            <a:off x="3567690" y="7500407"/>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59" name="page7image23176544.png" descr="page7image23176544.png"/>
          <p:cNvPicPr>
            <a:picLocks noChangeAspect="1"/>
          </p:cNvPicPr>
          <p:nvPr/>
        </p:nvPicPr>
        <p:blipFill>
          <a:blip r:embed="rId3"/>
          <a:stretch>
            <a:fillRect/>
          </a:stretch>
        </p:blipFill>
        <p:spPr>
          <a:xfrm>
            <a:off x="4066720" y="8917800"/>
            <a:ext cx="16250560" cy="3716630"/>
          </a:xfrm>
          <a:prstGeom prst="rect">
            <a:avLst/>
          </a:prstGeom>
          <a:ln w="12700">
            <a:miter lim="400000"/>
          </a:ln>
        </p:spPr>
      </p:pic>
      <p:sp>
        <p:nvSpPr>
          <p:cNvPr id="260" name="Text"/>
          <p:cNvSpPr txBox="1"/>
          <p:nvPr/>
        </p:nvSpPr>
        <p:spPr>
          <a:xfrm>
            <a:off x="3272143" y="94284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Noise Models"/>
          <p:cNvSpPr txBox="1">
            <a:spLocks noGrp="1"/>
          </p:cNvSpPr>
          <p:nvPr>
            <p:ph type="title"/>
          </p:nvPr>
        </p:nvSpPr>
        <p:spPr>
          <a:prstGeom prst="rect">
            <a:avLst/>
          </a:prstGeom>
        </p:spPr>
        <p:txBody>
          <a:bodyPr/>
          <a:lstStyle/>
          <a:p>
            <a:r>
              <a:t>Noise Models</a:t>
            </a:r>
          </a:p>
        </p:txBody>
      </p:sp>
      <p:sp>
        <p:nvSpPr>
          <p:cNvPr id="263" name="4. Speckle Noise - It is the granular noise seen in our images that exists inherently and degrades their quality. Speckle noise can be created by multiplying random pixel values by different image pixels."/>
          <p:cNvSpPr txBox="1">
            <a:spLocks noGrp="1"/>
          </p:cNvSpPr>
          <p:nvPr>
            <p:ph type="body" idx="1"/>
          </p:nvPr>
        </p:nvSpPr>
        <p:spPr>
          <a:xfrm>
            <a:off x="1276070" y="3294529"/>
            <a:ext cx="20274821" cy="9833393"/>
          </a:xfrm>
          <a:prstGeom prst="rect">
            <a:avLst/>
          </a:prstGeom>
        </p:spPr>
        <p:txBody>
          <a:bodyPr/>
          <a:lstStyle/>
          <a:p>
            <a:pPr marL="0" indent="0">
              <a:buSzTx/>
              <a:buNone/>
            </a:pPr>
            <a:r>
              <a:t>4. </a:t>
            </a:r>
            <a:r>
              <a:rPr b="1"/>
              <a:t>Speckle Noise</a:t>
            </a:r>
            <a:r>
              <a:t> - It is the granular noise seen in our images that exists inherently and degrades their quality. Speckle noise can be created by multiplying random pixel values by different image pixels.</a:t>
            </a:r>
          </a:p>
        </p:txBody>
      </p:sp>
      <p:sp>
        <p:nvSpPr>
          <p:cNvPr id="264"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65" name="page7image23170096.png" descr="page7image23170096.png"/>
          <p:cNvPicPr>
            <a:picLocks noChangeAspect="1"/>
          </p:cNvPicPr>
          <p:nvPr/>
        </p:nvPicPr>
        <p:blipFill>
          <a:blip r:embed="rId2"/>
          <a:stretch>
            <a:fillRect/>
          </a:stretch>
        </p:blipFill>
        <p:spPr>
          <a:xfrm>
            <a:off x="2518440" y="6779166"/>
            <a:ext cx="18311939" cy="4223955"/>
          </a:xfrm>
          <a:prstGeom prst="rect">
            <a:avLst/>
          </a:prstGeom>
          <a:ln w="12700">
            <a:miter lim="400000"/>
          </a:ln>
        </p:spPr>
      </p:pic>
      <p:sp>
        <p:nvSpPr>
          <p:cNvPr id="266"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Noise Models"/>
          <p:cNvSpPr txBox="1">
            <a:spLocks noGrp="1"/>
          </p:cNvSpPr>
          <p:nvPr>
            <p:ph type="title"/>
          </p:nvPr>
        </p:nvSpPr>
        <p:spPr>
          <a:prstGeom prst="rect">
            <a:avLst/>
          </a:prstGeom>
        </p:spPr>
        <p:txBody>
          <a:bodyPr/>
          <a:lstStyle/>
          <a:p>
            <a:r>
              <a:t>Noise Models</a:t>
            </a:r>
          </a:p>
        </p:txBody>
      </p:sp>
      <p:sp>
        <p:nvSpPr>
          <p:cNvPr id="269" name="5. Uniform Noise - Quantization noise is the uniform noise caused by quantizing the pixels of an image to a number of distinct levels. This noise is frequently used to degrade images in order to evaluate image restoration algorithms.Permutation of a prob"/>
          <p:cNvSpPr txBox="1">
            <a:spLocks noGrp="1"/>
          </p:cNvSpPr>
          <p:nvPr>
            <p:ph type="body" sz="quarter" idx="1"/>
          </p:nvPr>
        </p:nvSpPr>
        <p:spPr>
          <a:xfrm>
            <a:off x="1005841" y="2814958"/>
            <a:ext cx="13555471" cy="4311059"/>
          </a:xfrm>
          <a:prstGeom prst="rect">
            <a:avLst/>
          </a:prstGeom>
        </p:spPr>
        <p:txBody>
          <a:bodyPr/>
          <a:lstStyle/>
          <a:p>
            <a:pPr marL="0" indent="0" defTabSz="1804370">
              <a:spcBef>
                <a:spcPts val="3300"/>
              </a:spcBef>
              <a:buSzTx/>
              <a:buNone/>
              <a:defRPr sz="3552"/>
            </a:pPr>
            <a:r>
              <a:t>5. </a:t>
            </a:r>
            <a:r>
              <a:rPr b="1"/>
              <a:t>Uniform Noise</a:t>
            </a:r>
            <a:r>
              <a:t> - Quantization noise is the uniform noise caused by quantizing the pixels of an image to a number of distinct levels. This noise is frequently used to degrade images in order to evaluate image restoration algorithms.Permutation of a probability distribution function to distribute noise pixel intensity values: </a:t>
            </a:r>
          </a:p>
          <a:p>
            <a:pPr marL="0" indent="0" defTabSz="1804370">
              <a:spcBef>
                <a:spcPts val="3300"/>
              </a:spcBef>
              <a:buSzTx/>
              <a:buNone/>
              <a:defRPr sz="3552"/>
            </a:pPr>
            <a:r>
              <a:t>Parameters a and b are essentially the intensity boundaries between which we distribute uniform noise PDF.</a:t>
            </a:r>
          </a:p>
        </p:txBody>
      </p:sp>
      <p:sp>
        <p:nvSpPr>
          <p:cNvPr id="270"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271"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72" name="page8image23595248.png" descr="page8image23595248.png"/>
          <p:cNvPicPr>
            <a:picLocks noChangeAspect="1"/>
          </p:cNvPicPr>
          <p:nvPr/>
        </p:nvPicPr>
        <p:blipFill>
          <a:blip r:embed="rId2"/>
          <a:stretch>
            <a:fillRect/>
          </a:stretch>
        </p:blipFill>
        <p:spPr>
          <a:xfrm>
            <a:off x="6638252" y="7259613"/>
            <a:ext cx="5297585" cy="1387853"/>
          </a:xfrm>
          <a:prstGeom prst="rect">
            <a:avLst/>
          </a:prstGeom>
          <a:ln w="12700">
            <a:miter lim="400000"/>
          </a:ln>
        </p:spPr>
      </p:pic>
      <p:sp>
        <p:nvSpPr>
          <p:cNvPr id="273" name="Text"/>
          <p:cNvSpPr txBox="1"/>
          <p:nvPr/>
        </p:nvSpPr>
        <p:spPr>
          <a:xfrm>
            <a:off x="12315681" y="3186481"/>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74" name="page8image23603776.png" descr="page8image23603776.png"/>
          <p:cNvPicPr>
            <a:picLocks noChangeAspect="1"/>
          </p:cNvPicPr>
          <p:nvPr/>
        </p:nvPicPr>
        <p:blipFill>
          <a:blip r:embed="rId3"/>
          <a:stretch>
            <a:fillRect/>
          </a:stretch>
        </p:blipFill>
        <p:spPr>
          <a:xfrm>
            <a:off x="15826575" y="2999770"/>
            <a:ext cx="6138795" cy="5176080"/>
          </a:xfrm>
          <a:prstGeom prst="rect">
            <a:avLst/>
          </a:prstGeom>
          <a:ln w="12700">
            <a:miter lim="400000"/>
          </a:ln>
        </p:spPr>
      </p:pic>
      <p:sp>
        <p:nvSpPr>
          <p:cNvPr id="275" name="Text"/>
          <p:cNvSpPr txBox="1"/>
          <p:nvPr/>
        </p:nvSpPr>
        <p:spPr>
          <a:xfrm>
            <a:off x="4954219" y="1211364"/>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76" name="page8image23605648.png" descr="page8image23605648.png"/>
          <p:cNvPicPr>
            <a:picLocks noChangeAspect="1"/>
          </p:cNvPicPr>
          <p:nvPr/>
        </p:nvPicPr>
        <p:blipFill>
          <a:blip r:embed="rId4"/>
          <a:stretch>
            <a:fillRect/>
          </a:stretch>
        </p:blipFill>
        <p:spPr>
          <a:xfrm>
            <a:off x="3527904" y="9372460"/>
            <a:ext cx="17328192" cy="3891397"/>
          </a:xfrm>
          <a:prstGeom prst="rect">
            <a:avLst/>
          </a:prstGeom>
          <a:ln w="12700">
            <a:miter lim="400000"/>
          </a:ln>
        </p:spPr>
      </p:pic>
      <p:sp>
        <p:nvSpPr>
          <p:cNvPr id="277" name="Text"/>
          <p:cNvSpPr txBox="1"/>
          <p:nvPr/>
        </p:nvSpPr>
        <p:spPr>
          <a:xfrm>
            <a:off x="-15566559" y="4444499"/>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De-Noising Models"/>
          <p:cNvSpPr txBox="1">
            <a:spLocks noGrp="1"/>
          </p:cNvSpPr>
          <p:nvPr>
            <p:ph type="title"/>
          </p:nvPr>
        </p:nvSpPr>
        <p:spPr>
          <a:prstGeom prst="rect">
            <a:avLst/>
          </a:prstGeom>
        </p:spPr>
        <p:txBody>
          <a:bodyPr/>
          <a:lstStyle/>
          <a:p>
            <a:r>
              <a:t>De-Noising Models</a:t>
            </a:r>
          </a:p>
        </p:txBody>
      </p:sp>
      <p:sp>
        <p:nvSpPr>
          <p:cNvPr id="280" name="1. Notch Filter -…"/>
          <p:cNvSpPr txBox="1">
            <a:spLocks noGrp="1"/>
          </p:cNvSpPr>
          <p:nvPr>
            <p:ph type="body" idx="1"/>
          </p:nvPr>
        </p:nvSpPr>
        <p:spPr>
          <a:xfrm>
            <a:off x="1141487" y="3747550"/>
            <a:ext cx="20274820" cy="9833392"/>
          </a:xfrm>
          <a:prstGeom prst="rect">
            <a:avLst/>
          </a:prstGeom>
        </p:spPr>
        <p:txBody>
          <a:bodyPr/>
          <a:lstStyle/>
          <a:p>
            <a:pPr marL="0" indent="0">
              <a:buSzTx/>
              <a:buNone/>
              <a:defRPr b="1"/>
            </a:pPr>
            <a:r>
              <a:t>1. Notch Filter - </a:t>
            </a:r>
          </a:p>
          <a:p>
            <a:pPr marL="0" indent="0">
              <a:buSzTx/>
              <a:buNone/>
            </a:pPr>
            <a:r>
              <a:t>It is a narrow band reject filter used to remove a single frequency or a narrow band of frequencies. Notch filters can be created from a combination of high-pass and low-pass filters. This filter rejects frequencies in specific neighbourhoods surrounding a centre frequency. The power spectrum densification of an image is used to detect noise spikes visually.</a:t>
            </a:r>
          </a:p>
        </p:txBody>
      </p:sp>
      <p:sp>
        <p:nvSpPr>
          <p:cNvPr id="281"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282"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De-Noising Models"/>
          <p:cNvSpPr txBox="1">
            <a:spLocks noGrp="1"/>
          </p:cNvSpPr>
          <p:nvPr>
            <p:ph type="title"/>
          </p:nvPr>
        </p:nvSpPr>
        <p:spPr>
          <a:prstGeom prst="rect">
            <a:avLst/>
          </a:prstGeom>
        </p:spPr>
        <p:txBody>
          <a:bodyPr/>
          <a:lstStyle/>
          <a:p>
            <a:r>
              <a:t>De-Noising Models</a:t>
            </a:r>
          </a:p>
        </p:txBody>
      </p:sp>
      <p:sp>
        <p:nvSpPr>
          <p:cNvPr id="285" name="2. Median Filter -…"/>
          <p:cNvSpPr txBox="1">
            <a:spLocks noGrp="1"/>
          </p:cNvSpPr>
          <p:nvPr>
            <p:ph type="body" sz="half" idx="1"/>
          </p:nvPr>
        </p:nvSpPr>
        <p:spPr>
          <a:xfrm>
            <a:off x="987169" y="4681072"/>
            <a:ext cx="22409662" cy="5165452"/>
          </a:xfrm>
          <a:prstGeom prst="rect">
            <a:avLst/>
          </a:prstGeom>
        </p:spPr>
        <p:txBody>
          <a:bodyPr/>
          <a:lstStyle/>
          <a:p>
            <a:pPr marL="0" indent="0">
              <a:buSzTx/>
              <a:buNone/>
              <a:defRPr b="1"/>
            </a:pPr>
            <a:r>
              <a:t>2. Median Filter - </a:t>
            </a:r>
          </a:p>
          <a:p>
            <a:pPr marL="0" indent="0">
              <a:buSzTx/>
              <a:buNone/>
            </a:pPr>
            <a:r>
              <a:t>The median filter examines each pixel in the image individually and compares it to its neighbours to determine whether or not it is representative of its surroundings. It replaces the pixel value with the median of neighbouring pixel values rather than the mean of those values.</a:t>
            </a:r>
          </a:p>
        </p:txBody>
      </p:sp>
      <p:sp>
        <p:nvSpPr>
          <p:cNvPr id="286"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287"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e-Noising Models"/>
          <p:cNvSpPr txBox="1">
            <a:spLocks noGrp="1"/>
          </p:cNvSpPr>
          <p:nvPr>
            <p:ph type="title"/>
          </p:nvPr>
        </p:nvSpPr>
        <p:spPr>
          <a:prstGeom prst="rect">
            <a:avLst/>
          </a:prstGeom>
        </p:spPr>
        <p:txBody>
          <a:bodyPr/>
          <a:lstStyle/>
          <a:p>
            <a:r>
              <a:t>De-Noising Models</a:t>
            </a:r>
          </a:p>
        </p:txBody>
      </p:sp>
      <p:sp>
        <p:nvSpPr>
          <p:cNvPr id="290" name="3. Gaussian Filter -…"/>
          <p:cNvSpPr txBox="1">
            <a:spLocks noGrp="1"/>
          </p:cNvSpPr>
          <p:nvPr>
            <p:ph type="body" idx="1"/>
          </p:nvPr>
        </p:nvSpPr>
        <p:spPr>
          <a:xfrm>
            <a:off x="1202146" y="4278936"/>
            <a:ext cx="21267317" cy="6987869"/>
          </a:xfrm>
          <a:prstGeom prst="rect">
            <a:avLst/>
          </a:prstGeom>
        </p:spPr>
        <p:txBody>
          <a:bodyPr/>
          <a:lstStyle/>
          <a:p>
            <a:pPr marL="0" indent="0">
              <a:buSzTx/>
              <a:buNone/>
              <a:defRPr b="1"/>
            </a:pPr>
            <a:r>
              <a:t>3. Gaussian Filter - </a:t>
            </a:r>
          </a:p>
          <a:p>
            <a:pPr marL="0" indent="0">
              <a:buSzTx/>
              <a:buNone/>
            </a:pPr>
            <a:r>
              <a:t>Gaussian filtering, g, is used to blur images and remove noise and detail. In one dimension, the Gaussian function is:</a:t>
            </a:r>
          </a:p>
        </p:txBody>
      </p:sp>
      <p:sp>
        <p:nvSpPr>
          <p:cNvPr id="291"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292"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293" name="page8image23600448.png" descr="page8image23600448.png"/>
          <p:cNvPicPr>
            <a:picLocks noChangeAspect="1"/>
          </p:cNvPicPr>
          <p:nvPr/>
        </p:nvPicPr>
        <p:blipFill>
          <a:blip r:embed="rId2"/>
          <a:stretch>
            <a:fillRect/>
          </a:stretch>
        </p:blipFill>
        <p:spPr>
          <a:xfrm>
            <a:off x="7371753" y="8077014"/>
            <a:ext cx="8928101" cy="3479801"/>
          </a:xfrm>
          <a:prstGeom prst="rect">
            <a:avLst/>
          </a:prstGeom>
          <a:ln w="12700">
            <a:miter lim="400000"/>
          </a:ln>
        </p:spPr>
      </p:pic>
      <p:sp>
        <p:nvSpPr>
          <p:cNvPr id="294" name="Text"/>
          <p:cNvSpPr txBox="1"/>
          <p:nvPr/>
        </p:nvSpPr>
        <p:spPr>
          <a:xfrm>
            <a:off x="7371753" y="7072205"/>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De-Noising Models"/>
          <p:cNvSpPr txBox="1">
            <a:spLocks noGrp="1"/>
          </p:cNvSpPr>
          <p:nvPr>
            <p:ph type="title"/>
          </p:nvPr>
        </p:nvSpPr>
        <p:spPr>
          <a:prstGeom prst="rect">
            <a:avLst/>
          </a:prstGeom>
        </p:spPr>
        <p:txBody>
          <a:bodyPr/>
          <a:lstStyle/>
          <a:p>
            <a:r>
              <a:t>De-Noising Models</a:t>
            </a:r>
          </a:p>
        </p:txBody>
      </p:sp>
      <p:sp>
        <p:nvSpPr>
          <p:cNvPr id="297" name="4. Non Local Means Denoising Filter -…"/>
          <p:cNvSpPr txBox="1">
            <a:spLocks noGrp="1"/>
          </p:cNvSpPr>
          <p:nvPr>
            <p:ph type="body" sz="half" idx="1"/>
          </p:nvPr>
        </p:nvSpPr>
        <p:spPr>
          <a:xfrm>
            <a:off x="1225843" y="3968457"/>
            <a:ext cx="20596219" cy="5779086"/>
          </a:xfrm>
          <a:prstGeom prst="rect">
            <a:avLst/>
          </a:prstGeom>
        </p:spPr>
        <p:txBody>
          <a:bodyPr/>
          <a:lstStyle/>
          <a:p>
            <a:pPr marL="0" indent="0">
              <a:buSzTx/>
              <a:buNone/>
              <a:defRPr b="1"/>
            </a:pPr>
            <a:r>
              <a:t>4. Non Local Means Denoising Filter - </a:t>
            </a:r>
          </a:p>
          <a:p>
            <a:pPr marL="0" indent="0">
              <a:buSzTx/>
              <a:buNone/>
            </a:pPr>
            <a:r>
              <a:t>The non- local means algorithm replaces a pixel's value with an average of the values of a subset of other pixels: small patches centered on the other pixels are compared to the patch centered on the pixel of interest, and the average is performed only for pixels with patches close to the current patch. As a result, this algorithm can effectively restore textures that would otherwise be blurred by other denoising algorithms.</a:t>
            </a:r>
          </a:p>
        </p:txBody>
      </p:sp>
      <p:sp>
        <p:nvSpPr>
          <p:cNvPr id="298"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299"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LOW PASS FILTERING - IMAGE SMOOTHING TECHNIQUES…"/>
          <p:cNvSpPr txBox="1">
            <a:spLocks noGrp="1"/>
          </p:cNvSpPr>
          <p:nvPr>
            <p:ph type="body" idx="1"/>
          </p:nvPr>
        </p:nvSpPr>
        <p:spPr>
          <a:xfrm>
            <a:off x="803654" y="859863"/>
            <a:ext cx="23213046" cy="12741925"/>
          </a:xfrm>
          <a:prstGeom prst="rect">
            <a:avLst/>
          </a:prstGeom>
        </p:spPr>
        <p:txBody>
          <a:bodyPr/>
          <a:lstStyle/>
          <a:p>
            <a:pPr marL="0" indent="0" defTabSz="1731220">
              <a:spcBef>
                <a:spcPts val="3100"/>
              </a:spcBef>
              <a:buSzTx/>
              <a:buNone/>
              <a:defRPr sz="3905" b="1"/>
            </a:pPr>
            <a:r>
              <a:t>LOW PASS FILTERING - IMAGE SMOOTHING TECHNIQUES</a:t>
            </a:r>
          </a:p>
          <a:p>
            <a:pPr marL="0" indent="0" defTabSz="1731220">
              <a:spcBef>
                <a:spcPts val="3100"/>
              </a:spcBef>
              <a:buSzTx/>
              <a:buNone/>
              <a:defRPr sz="3407"/>
            </a:pPr>
            <a:r>
              <a:t>It smoothes the image by reducing high frequency components while preserving low frequency components. The amount of strength reduced for each frequency depends on the design of the filter.</a:t>
            </a:r>
          </a:p>
          <a:p>
            <a:pPr marL="0" indent="0" defTabSz="1731220">
              <a:spcBef>
                <a:spcPts val="3100"/>
              </a:spcBef>
              <a:buSzTx/>
              <a:buNone/>
              <a:defRPr sz="3407"/>
            </a:pPr>
            <a:r>
              <a:t>a) </a:t>
            </a:r>
            <a:r>
              <a:rPr b="1"/>
              <a:t>Ideal Low Pass Filter</a:t>
            </a:r>
            <a:r>
              <a:t> - It eliminates high-frequency noise from a digital image while retaining low-frequency components. The transfer function of ILPF of order n is defined as:</a:t>
            </a:r>
          </a:p>
          <a:p>
            <a:pPr marL="0" indent="0" algn="ctr" defTabSz="1731220">
              <a:spcBef>
                <a:spcPts val="3100"/>
              </a:spcBef>
              <a:buSzTx/>
              <a:buNone/>
              <a:defRPr sz="3407"/>
            </a:pPr>
            <a:endParaRPr/>
          </a:p>
          <a:p>
            <a:pPr marL="0" indent="0" defTabSz="1731220">
              <a:spcBef>
                <a:spcPts val="3100"/>
              </a:spcBef>
              <a:buSzTx/>
              <a:buNone/>
              <a:defRPr sz="3407"/>
            </a:pPr>
            <a:r>
              <a:t>where</a:t>
            </a:r>
          </a:p>
          <a:p>
            <a:pPr marL="0" indent="0" defTabSz="1731220">
              <a:spcBef>
                <a:spcPts val="3100"/>
              </a:spcBef>
              <a:buSzTx/>
              <a:buNone/>
              <a:defRPr sz="3407"/>
            </a:pPr>
            <a:r>
              <a:t>D0 is a positive constant</a:t>
            </a:r>
          </a:p>
          <a:p>
            <a:pPr marL="0" indent="0" defTabSz="1731220">
              <a:spcBef>
                <a:spcPts val="3100"/>
              </a:spcBef>
              <a:buSzTx/>
              <a:buNone/>
              <a:defRPr sz="3407"/>
            </a:pPr>
            <a:r>
              <a:t>ILPF passes all the frequencies within a circle of radius D0 from the origin without attenuation and cuts off all the frequencies outside the circle.</a:t>
            </a:r>
          </a:p>
          <a:p>
            <a:pPr marL="0" indent="0" defTabSz="1731220">
              <a:spcBef>
                <a:spcPts val="3100"/>
              </a:spcBef>
              <a:buSzTx/>
              <a:buNone/>
              <a:defRPr sz="3407"/>
            </a:pPr>
            <a:r>
              <a:t>Because D0 is the transition point between H(u, v) = 1 and H(u, v) = 0, it is referred to as the cutoff frequency.</a:t>
            </a:r>
          </a:p>
          <a:p>
            <a:pPr marL="0" indent="0" defTabSz="1731220">
              <a:spcBef>
                <a:spcPts val="3100"/>
              </a:spcBef>
              <a:buSzTx/>
              <a:buNone/>
              <a:defRPr sz="3407"/>
            </a:pPr>
            <a:r>
              <a:t>D(u, v) is the Euclidean Distance from any point (u, v) to the frequency plane's origin:</a:t>
            </a:r>
          </a:p>
          <a:p>
            <a:pPr marL="0" indent="0" algn="ctr" defTabSz="1731220">
              <a:spcBef>
                <a:spcPts val="3100"/>
              </a:spcBef>
              <a:buSzTx/>
              <a:buNone/>
              <a:defRPr sz="3407"/>
            </a:pPr>
            <a:endParaRPr/>
          </a:p>
          <a:p>
            <a:pPr marL="0" indent="0" algn="ctr" defTabSz="1731220">
              <a:spcBef>
                <a:spcPts val="3100"/>
              </a:spcBef>
              <a:buSzTx/>
              <a:buNone/>
              <a:defRPr sz="3407"/>
            </a:pPr>
            <a:endParaRPr/>
          </a:p>
        </p:txBody>
      </p:sp>
      <p:pic>
        <p:nvPicPr>
          <p:cNvPr id="160" name="o440scnxltwE0Rsd8ygmQjVjtf0owZNzthwVmgvTAKsck-deeGTIVCgDpUbgX_wFyvtKntf3rqz5uXwF4w_BCFYNQxsaisC1gK3RBOb91diAXBlo1yLyBFJbRQ0zMIC-2rS0JqlJ4-FNpLeXMJIajcjVRuqbWHrjwpwhdKfZ7QV6GgAT3Pr1fd-1_t7_EA.png" descr="o440scnxltwE0Rsd8ygmQjVjtf0owZNzthwVmgvTAKsck-deeGTIVCgDpUbgX_wFyvtKntf3rqz5uXwF4w_BCFYNQxsaisC1gK3RBOb91diAXBlo1yLyBFJbRQ0zMIC-2rS0JqlJ4-FNpLeXMJIajcjVRuqbWHrjwpwhdKfZ7QV6GgAT3Pr1fd-1_t7_EA.png"/>
          <p:cNvPicPr>
            <a:picLocks noChangeAspect="1"/>
          </p:cNvPicPr>
          <p:nvPr/>
        </p:nvPicPr>
        <p:blipFill>
          <a:blip r:embed="rId2"/>
          <a:stretch>
            <a:fillRect/>
          </a:stretch>
        </p:blipFill>
        <p:spPr>
          <a:xfrm>
            <a:off x="8878600" y="4713527"/>
            <a:ext cx="6140245" cy="1191391"/>
          </a:xfrm>
          <a:prstGeom prst="rect">
            <a:avLst/>
          </a:prstGeom>
          <a:ln w="12700">
            <a:miter lim="400000"/>
          </a:ln>
        </p:spPr>
      </p:pic>
      <p:pic>
        <p:nvPicPr>
          <p:cNvPr id="161" name="93C7Dmrk6dcuU_GPg4UpMju3vgqzgElqIUxtkWmLc0rW61fNGVenf7hSU3Wzi-JK1TEFo2_opQS2klQ1GvzOFOlOYo_hDb3IbaKQNPAGlICVwonMmAohozNFZUdey9C691WurMWdJlsRAGVoJhdIWN1Ef6KYYBffYwg8KIYdsCqi5o2KuI19AN5eI6K6zA.png" descr="93C7Dmrk6dcuU_GPg4UpMju3vgqzgElqIUxtkWmLc0rW61fNGVenf7hSU3Wzi-JK1TEFo2_opQS2klQ1GvzOFOlOYo_hDb3IbaKQNPAGlICVwonMmAohozNFZUdey9C691WurMWdJlsRAGVoJhdIWN1Ef6KYYBffYwg8KIYdsCqi5o2KuI19AN5eI6K6zA.png"/>
          <p:cNvPicPr>
            <a:picLocks noChangeAspect="1"/>
          </p:cNvPicPr>
          <p:nvPr/>
        </p:nvPicPr>
        <p:blipFill>
          <a:blip r:embed="rId3"/>
          <a:stretch>
            <a:fillRect/>
          </a:stretch>
        </p:blipFill>
        <p:spPr>
          <a:xfrm>
            <a:off x="9347632" y="10798259"/>
            <a:ext cx="5204119" cy="690343"/>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De-Noising Model Summary Table"/>
          <p:cNvSpPr txBox="1">
            <a:spLocks noGrp="1"/>
          </p:cNvSpPr>
          <p:nvPr>
            <p:ph type="title"/>
          </p:nvPr>
        </p:nvSpPr>
        <p:spPr>
          <a:xfrm>
            <a:off x="725989" y="582876"/>
            <a:ext cx="21971001" cy="1433164"/>
          </a:xfrm>
          <a:prstGeom prst="rect">
            <a:avLst/>
          </a:prstGeom>
        </p:spPr>
        <p:txBody>
          <a:bodyPr/>
          <a:lstStyle/>
          <a:p>
            <a:r>
              <a:t>De-Noising Model Summary Table</a:t>
            </a:r>
          </a:p>
        </p:txBody>
      </p:sp>
      <p:sp>
        <p:nvSpPr>
          <p:cNvPr id="302" name="Conclusion of the best de-noising method used to remove the noise in each noise model"/>
          <p:cNvSpPr txBox="1">
            <a:spLocks noGrp="1"/>
          </p:cNvSpPr>
          <p:nvPr>
            <p:ph type="body" sz="quarter" idx="1"/>
          </p:nvPr>
        </p:nvSpPr>
        <p:spPr>
          <a:xfrm>
            <a:off x="684673" y="2485651"/>
            <a:ext cx="20173607" cy="1792680"/>
          </a:xfrm>
          <a:prstGeom prst="rect">
            <a:avLst/>
          </a:prstGeom>
        </p:spPr>
        <p:txBody>
          <a:bodyPr/>
          <a:lstStyle>
            <a:lvl1pPr marL="0" indent="0">
              <a:buSzTx/>
              <a:buNone/>
            </a:lvl1pPr>
          </a:lstStyle>
          <a:p>
            <a:r>
              <a:t>Conclusion of the best de-noising method used to remove the noise in each noise model</a:t>
            </a:r>
          </a:p>
        </p:txBody>
      </p:sp>
      <p:sp>
        <p:nvSpPr>
          <p:cNvPr id="303" name="Text"/>
          <p:cNvSpPr txBox="1"/>
          <p:nvPr/>
        </p:nvSpPr>
        <p:spPr>
          <a:xfrm>
            <a:off x="7251267" y="9346180"/>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sp>
        <p:nvSpPr>
          <p:cNvPr id="304" name="Text"/>
          <p:cNvSpPr txBox="1"/>
          <p:nvPr/>
        </p:nvSpPr>
        <p:spPr>
          <a:xfrm>
            <a:off x="2740214" y="8435646"/>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r>
              <a:t> </a:t>
            </a:r>
          </a:p>
        </p:txBody>
      </p:sp>
      <p:pic>
        <p:nvPicPr>
          <p:cNvPr id="305" name="Image" descr="Image"/>
          <p:cNvPicPr>
            <a:picLocks noChangeAspect="1"/>
          </p:cNvPicPr>
          <p:nvPr/>
        </p:nvPicPr>
        <p:blipFill>
          <a:blip r:embed="rId2"/>
          <a:stretch>
            <a:fillRect/>
          </a:stretch>
        </p:blipFill>
        <p:spPr>
          <a:xfrm>
            <a:off x="2272220" y="4234898"/>
            <a:ext cx="7157179" cy="8858697"/>
          </a:xfrm>
          <a:prstGeom prst="rect">
            <a:avLst/>
          </a:prstGeom>
          <a:ln w="12700">
            <a:miter lim="400000"/>
          </a:ln>
        </p:spPr>
      </p:pic>
      <p:pic>
        <p:nvPicPr>
          <p:cNvPr id="306" name="Image" descr="Image"/>
          <p:cNvPicPr>
            <a:picLocks noChangeAspect="1"/>
          </p:cNvPicPr>
          <p:nvPr/>
        </p:nvPicPr>
        <p:blipFill>
          <a:blip r:embed="rId3"/>
          <a:stretch>
            <a:fillRect/>
          </a:stretch>
        </p:blipFill>
        <p:spPr>
          <a:xfrm>
            <a:off x="11546153" y="4747943"/>
            <a:ext cx="8895629" cy="67713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hank You"/>
          <p:cNvSpPr txBox="1">
            <a:spLocks noGrp="1"/>
          </p:cNvSpPr>
          <p:nvPr>
            <p:ph type="title"/>
          </p:nvPr>
        </p:nvSpPr>
        <p:spPr>
          <a:xfrm>
            <a:off x="8414153" y="4533900"/>
            <a:ext cx="21971004" cy="4648200"/>
          </a:xfrm>
          <a:prstGeom prst="rect">
            <a:avLst/>
          </a:prstGeom>
        </p:spPr>
        <p:txBody>
          <a:body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b) Butterworth Low Pass Filter - It removes high-frequency noise with very minimal loss of signal components. The transfer function of BLPF of order n is defined as:…"/>
          <p:cNvSpPr txBox="1">
            <a:spLocks noGrp="1"/>
          </p:cNvSpPr>
          <p:nvPr>
            <p:ph type="body" idx="1"/>
          </p:nvPr>
        </p:nvSpPr>
        <p:spPr>
          <a:xfrm>
            <a:off x="1206500" y="1073134"/>
            <a:ext cx="22816310" cy="9354951"/>
          </a:xfrm>
          <a:prstGeom prst="rect">
            <a:avLst/>
          </a:prstGeom>
        </p:spPr>
        <p:txBody>
          <a:bodyPr/>
          <a:lstStyle/>
          <a:p>
            <a:pPr marL="0" indent="0" defTabSz="2316421">
              <a:spcBef>
                <a:spcPts val="4200"/>
              </a:spcBef>
              <a:buSzTx/>
              <a:buNone/>
              <a:defRPr sz="4560"/>
            </a:pPr>
            <a:r>
              <a:t>b) </a:t>
            </a:r>
            <a:r>
              <a:rPr b="1"/>
              <a:t>Butterworth Low Pass Filter</a:t>
            </a:r>
            <a:r>
              <a:t> - It removes high-frequency noise with very minimal loss of signal components. The transfer function of BLPF of order n is defined as:</a:t>
            </a:r>
          </a:p>
          <a:p>
            <a:pPr marL="0" indent="0" algn="ctr" defTabSz="2316421">
              <a:spcBef>
                <a:spcPts val="4200"/>
              </a:spcBef>
              <a:buSzTx/>
              <a:buNone/>
              <a:defRPr sz="4560"/>
            </a:pPr>
            <a:endParaRPr/>
          </a:p>
          <a:p>
            <a:pPr marL="0" indent="0" defTabSz="2316421">
              <a:spcBef>
                <a:spcPts val="4200"/>
              </a:spcBef>
              <a:buSzTx/>
              <a:buNone/>
              <a:defRPr sz="4560"/>
            </a:pPr>
            <a:endParaRPr/>
          </a:p>
          <a:p>
            <a:pPr marL="0" indent="0" defTabSz="2316421">
              <a:spcBef>
                <a:spcPts val="4200"/>
              </a:spcBef>
              <a:buSzTx/>
              <a:buNone/>
              <a:defRPr sz="4560"/>
            </a:pPr>
            <a:r>
              <a:t>c) </a:t>
            </a:r>
            <a:r>
              <a:rPr b="1"/>
              <a:t>Gaussian Low Pass Filter</a:t>
            </a:r>
            <a:r>
              <a:t> - It removes high frequency (sharp) features oriented along the X or Y axis. The practical result is a loss of detail or "blurring" effect on the image. The transfer function of Gaussian Lowpass filters is:</a:t>
            </a:r>
          </a:p>
          <a:p>
            <a:pPr marL="0" indent="0" algn="ctr" defTabSz="2316421">
              <a:spcBef>
                <a:spcPts val="4200"/>
              </a:spcBef>
              <a:buSzTx/>
              <a:buNone/>
              <a:defRPr sz="4560"/>
            </a:pPr>
            <a:endParaRPr/>
          </a:p>
        </p:txBody>
      </p:sp>
      <p:pic>
        <p:nvPicPr>
          <p:cNvPr id="164" name="vGZ-20thkQGkadiLCYtIJ3h_5Z08lpPPkMQvTLEt1aZq2ZHrNbEaEex-2a1DgGRfDJNBpSwQbz3kMjK5-9fn3WDZKOQS46z1orR5G7ItfN_Kt1TvED9f7nwAkQFvXlSIFU_7-Ih5ZWbTPb2Rs8ZIURCrNajKk3xzC00Z7c9ipyl9muOvRdsxFvJKoxhOKQ.png" descr="vGZ-20thkQGkadiLCYtIJ3h_5Z08lpPPkMQvTLEt1aZq2ZHrNbEaEex-2a1DgGRfDJNBpSwQbz3kMjK5-9fn3WDZKOQS46z1orR5G7ItfN_Kt1TvED9f7nwAkQFvXlSIFU_7-Ih5ZWbTPb2Rs8ZIURCrNajKk3xzC00Z7c9ipyl9muOvRdsxFvJKoxhOKQ.png"/>
          <p:cNvPicPr>
            <a:picLocks noChangeAspect="1"/>
          </p:cNvPicPr>
          <p:nvPr/>
        </p:nvPicPr>
        <p:blipFill>
          <a:blip r:embed="rId2"/>
          <a:stretch>
            <a:fillRect/>
          </a:stretch>
        </p:blipFill>
        <p:spPr>
          <a:xfrm>
            <a:off x="9319476" y="3101378"/>
            <a:ext cx="6141038" cy="886746"/>
          </a:xfrm>
          <a:prstGeom prst="rect">
            <a:avLst/>
          </a:prstGeom>
          <a:ln w="12700">
            <a:miter lim="400000"/>
          </a:ln>
        </p:spPr>
      </p:pic>
      <p:pic>
        <p:nvPicPr>
          <p:cNvPr id="165" name="02yAvh6zJ710kaX3PCMH2G1H9pTZ7Zs3cHv1h-GCGHWYBaxJEIl772aJWN7d46GyJqjmZpl9y9g4d53wJv-Sh_8lAgeTX5ZzejtHqQ0QGAV9ZYrMhdjd1RZz03oUq69ufFBTkzE4izSVYeU03jP6yfAihl9c_eoseFGTFrhfUOEdsrMrBKdR33Lohkg8EQ.png" descr="02yAvh6zJ710kaX3PCMH2G1H9pTZ7Zs3cHv1h-GCGHWYBaxJEIl772aJWN7d46GyJqjmZpl9y9g4d53wJv-Sh_8lAgeTX5ZzejtHqQ0QGAV9ZYrMhdjd1RZz03oUq69ufFBTkzE4izSVYeU03jP6yfAihl9c_eoseFGTFrhfUOEdsrMrBKdR33Lohkg8EQ.png"/>
          <p:cNvPicPr>
            <a:picLocks noChangeAspect="1"/>
          </p:cNvPicPr>
          <p:nvPr/>
        </p:nvPicPr>
        <p:blipFill>
          <a:blip r:embed="rId3"/>
          <a:stretch>
            <a:fillRect/>
          </a:stretch>
        </p:blipFill>
        <p:spPr>
          <a:xfrm>
            <a:off x="9192711" y="8932579"/>
            <a:ext cx="6810079" cy="114312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HIGH PASS FILTERING - IMAGE SHARPENING TECHNIQUES…"/>
          <p:cNvSpPr txBox="1">
            <a:spLocks noGrp="1"/>
          </p:cNvSpPr>
          <p:nvPr>
            <p:ph type="body" idx="1"/>
          </p:nvPr>
        </p:nvSpPr>
        <p:spPr>
          <a:xfrm>
            <a:off x="1206500" y="812469"/>
            <a:ext cx="22800666" cy="12091062"/>
          </a:xfrm>
          <a:prstGeom prst="rect">
            <a:avLst/>
          </a:prstGeom>
        </p:spPr>
        <p:txBody>
          <a:bodyPr/>
          <a:lstStyle/>
          <a:p>
            <a:pPr marL="0" indent="0">
              <a:buSzTx/>
              <a:buNone/>
              <a:defRPr b="1"/>
            </a:pPr>
            <a:r>
              <a:t> HIGH PASS FILTERING - IMAGE SHARPENING TECHNIQUES</a:t>
            </a:r>
          </a:p>
          <a:p>
            <a:pPr marL="0" indent="0">
              <a:buSzTx/>
              <a:buNone/>
            </a:pPr>
            <a:r>
              <a:t>A high pass filter tends to retain high frequency information while reducing low frequency information in an image. The high pass filter kernel is intended to increase the brightness of the centre pixel in comparison to neighbouring pixels.</a:t>
            </a:r>
          </a:p>
          <a:p>
            <a:pPr marL="0" indent="0">
              <a:buSzTx/>
              <a:buNone/>
            </a:pPr>
            <a:endParaRPr/>
          </a:p>
          <a:p>
            <a:pPr marL="0" indent="0">
              <a:buSzTx/>
              <a:buNone/>
            </a:pPr>
            <a:r>
              <a:t>a) </a:t>
            </a:r>
            <a:r>
              <a:rPr b="1"/>
              <a:t>Ideal High Pass Filter</a:t>
            </a:r>
            <a:r>
              <a:t> - it enhance the fine details and highlight the edges of potholes in the image. The transfer function of the IHPF can be specified by the function:</a:t>
            </a:r>
          </a:p>
          <a:p>
            <a:pPr marL="0" indent="0" algn="ctr">
              <a:buSzTx/>
              <a:buNone/>
            </a:pPr>
            <a:endParaRPr/>
          </a:p>
        </p:txBody>
      </p:sp>
      <p:pic>
        <p:nvPicPr>
          <p:cNvPr id="168" name="o5tLt9RSPcZraIPw9b0TEShkeXKuvfrGnHwSKKhagmWx8OaIssVme57V77ycERU-8orQEPUJl5-jKqYjokT3zICWVI5vBiD6h_fYKBijjN_sPzNrmrBXwE6iNSp13shp8-_m1QjTb3-X0FboJmAMRkHYQndxX5e-VfAPFcVy7ZTxA545ZncUMljzE9rF3g.png" descr="o5tLt9RSPcZraIPw9b0TEShkeXKuvfrGnHwSKKhagmWx8OaIssVme57V77ycERU-8orQEPUJl5-jKqYjokT3zICWVI5vBiD6h_fYKBijjN_sPzNrmrBXwE6iNSp13shp8-_m1QjTb3-X0FboJmAMRkHYQndxX5e-VfAPFcVy7ZTxA545ZncUMljzE9rF3g.png"/>
          <p:cNvPicPr>
            <a:picLocks noChangeAspect="1"/>
          </p:cNvPicPr>
          <p:nvPr/>
        </p:nvPicPr>
        <p:blipFill>
          <a:blip r:embed="rId2"/>
          <a:stretch>
            <a:fillRect/>
          </a:stretch>
        </p:blipFill>
        <p:spPr>
          <a:xfrm>
            <a:off x="8432119" y="8621208"/>
            <a:ext cx="6436627" cy="126208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b) Butterworth High Pass Filter - It is the reverse operation of the Butterworth lowpass filter. The transfer function of BHPF of order n is defined as-…"/>
          <p:cNvSpPr txBox="1">
            <a:spLocks noGrp="1"/>
          </p:cNvSpPr>
          <p:nvPr>
            <p:ph type="body" idx="1"/>
          </p:nvPr>
        </p:nvSpPr>
        <p:spPr>
          <a:xfrm>
            <a:off x="1206500" y="2729994"/>
            <a:ext cx="22162981" cy="8596838"/>
          </a:xfrm>
          <a:prstGeom prst="rect">
            <a:avLst/>
          </a:prstGeom>
        </p:spPr>
        <p:txBody>
          <a:bodyPr/>
          <a:lstStyle/>
          <a:p>
            <a:pPr marL="0" indent="0">
              <a:buSzTx/>
              <a:buNone/>
            </a:pPr>
            <a:r>
              <a:t>b) </a:t>
            </a:r>
            <a:r>
              <a:rPr b="1"/>
              <a:t>Butterworth High Pass Filter</a:t>
            </a:r>
            <a:r>
              <a:t> - It is the reverse operation of the Butterworth lowpass filter. The transfer function of BHPF of order n is defined as-</a:t>
            </a:r>
          </a:p>
          <a:p>
            <a:pPr marL="0" indent="0" algn="ctr">
              <a:buSzTx/>
              <a:buNone/>
            </a:pPr>
            <a:endParaRPr/>
          </a:p>
          <a:p>
            <a:pPr marL="0" indent="0">
              <a:buSzTx/>
              <a:buNone/>
            </a:pPr>
            <a:r>
              <a:t>c) </a:t>
            </a:r>
            <a:r>
              <a:rPr b="1"/>
              <a:t>Gaussian High Pass Filter</a:t>
            </a:r>
            <a:r>
              <a:t> - It attenuates frequency components that are near to the image center (W/2, H/2). Transfer function of Gaussian High Pass Filter is given by:</a:t>
            </a:r>
          </a:p>
          <a:p>
            <a:pPr marL="0" indent="0" algn="ctr">
              <a:buSzTx/>
              <a:buNone/>
            </a:pPr>
            <a:endParaRPr/>
          </a:p>
        </p:txBody>
      </p:sp>
      <p:pic>
        <p:nvPicPr>
          <p:cNvPr id="171" name="LDTrctaLn3fBAIJBfW1jmHw53WbMlzeatDJ7vb8UZsPDAP8UcLD91vZ-ksuH_HKxyK3qLZpqJOb2ChHKkXIchHesw7p73A81mlZxgeEXSc5KBO5EWSfwj5TPAZM-OjOXrFodE2m6X2SVa1VvkAQSfYZNjuEo33w0A0HvHUQ7SJWK-I1Kf-LMawTPuIAwJw.png" descr="LDTrctaLn3fBAIJBfW1jmHw53WbMlzeatDJ7vb8UZsPDAP8UcLD91vZ-ksuH_HKxyK3qLZpqJOb2ChHKkXIchHesw7p73A81mlZxgeEXSc5KBO5EWSfwj5TPAZM-OjOXrFodE2m6X2SVa1VvkAQSfYZNjuEo33w0A0HvHUQ7SJWK-I1Kf-LMawTPuIAwJw.png"/>
          <p:cNvPicPr>
            <a:picLocks noChangeAspect="1"/>
          </p:cNvPicPr>
          <p:nvPr/>
        </p:nvPicPr>
        <p:blipFill>
          <a:blip r:embed="rId2"/>
          <a:stretch>
            <a:fillRect/>
          </a:stretch>
        </p:blipFill>
        <p:spPr>
          <a:xfrm>
            <a:off x="8457472" y="4479354"/>
            <a:ext cx="6958590" cy="1021997"/>
          </a:xfrm>
          <a:prstGeom prst="rect">
            <a:avLst/>
          </a:prstGeom>
          <a:ln w="12700">
            <a:miter lim="400000"/>
          </a:ln>
        </p:spPr>
      </p:pic>
      <p:pic>
        <p:nvPicPr>
          <p:cNvPr id="172" name="UciziOrJ8INs0u5tdvziIXb0-OBi1y9mswy3RR2A-aY0FfWuYkQYyN6uwmpE2DYjqWFVloLOkQ_WgQcj1ic3K2DhI2Ju3lQ-_aVvJfXHE38PHZhHxCB5lVwHKUCOJ2FaLQYtMYMYEupl2Q1QBGktK2KdHYRAaT4JFIvohcVCHE48-lVOJKnwVUQMSe0mpg.png" descr="UciziOrJ8INs0u5tdvziIXb0-OBi1y9mswy3RR2A-aY0FfWuYkQYyN6uwmpE2DYjqWFVloLOkQ_WgQcj1ic3K2DhI2Ju3lQ-_aVvJfXHE38PHZhHxCB5lVwHKUCOJ2FaLQYtMYMYEupl2Q1QBGktK2KdHYRAaT4JFIvohcVCHE48-lVOJKnwVUQMSe0mpg.png"/>
          <p:cNvPicPr>
            <a:picLocks noChangeAspect="1"/>
          </p:cNvPicPr>
          <p:nvPr/>
        </p:nvPicPr>
        <p:blipFill>
          <a:blip r:embed="rId3"/>
          <a:stretch>
            <a:fillRect/>
          </a:stretch>
        </p:blipFill>
        <p:spPr>
          <a:xfrm>
            <a:off x="8381413" y="8966844"/>
            <a:ext cx="7591139" cy="1297315"/>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hase Spectrum"/>
          <p:cNvSpPr txBox="1">
            <a:spLocks noGrp="1"/>
          </p:cNvSpPr>
          <p:nvPr>
            <p:ph type="title"/>
          </p:nvPr>
        </p:nvSpPr>
        <p:spPr>
          <a:prstGeom prst="rect">
            <a:avLst/>
          </a:prstGeom>
        </p:spPr>
        <p:txBody>
          <a:bodyPr/>
          <a:lstStyle/>
          <a:p>
            <a:r>
              <a:t>Phase Spectrum</a:t>
            </a:r>
          </a:p>
        </p:txBody>
      </p:sp>
      <p:sp>
        <p:nvSpPr>
          <p:cNvPr id="175" name="The phase spectrum describes the phase of signal components as a function of frequency. Before passing filters and processing our image, we extract the phase spectrum from our original image and then get the centralised spectrum."/>
          <p:cNvSpPr txBox="1">
            <a:spLocks noGrp="1"/>
          </p:cNvSpPr>
          <p:nvPr>
            <p:ph type="body" idx="1"/>
          </p:nvPr>
        </p:nvSpPr>
        <p:spPr>
          <a:xfrm>
            <a:off x="1206500" y="3703478"/>
            <a:ext cx="21971000" cy="8256011"/>
          </a:xfrm>
          <a:prstGeom prst="rect">
            <a:avLst/>
          </a:prstGeom>
        </p:spPr>
        <p:txBody>
          <a:bodyPr/>
          <a:lstStyle/>
          <a:p>
            <a:pPr marL="0" indent="0" defTabSz="2048204">
              <a:spcBef>
                <a:spcPts val="3700"/>
              </a:spcBef>
              <a:buSzTx/>
              <a:buNone/>
              <a:defRPr sz="4032"/>
            </a:pPr>
            <a:r>
              <a:t>The phase spectrum describes the phase of signal components as a function of frequency. Before passing filters and processing our image, we extract the phase spectrum from our original image and then get the centralised spectrum.</a:t>
            </a:r>
          </a:p>
          <a:p>
            <a:pPr marL="0" indent="0" defTabSz="2048204">
              <a:spcBef>
                <a:spcPts val="3700"/>
              </a:spcBef>
              <a:buSzTx/>
              <a:buNone/>
              <a:defRPr sz="4032"/>
            </a:pPr>
            <a:endParaRPr/>
          </a:p>
          <a:p>
            <a:pPr marL="0" indent="0" defTabSz="384047">
              <a:lnSpc>
                <a:spcPct val="100000"/>
              </a:lnSpc>
              <a:spcBef>
                <a:spcPts val="0"/>
              </a:spcBef>
              <a:buSzTx/>
              <a:buNone/>
              <a:defRPr sz="1008">
                <a:solidFill>
                  <a:srgbClr val="000000"/>
                </a:solidFill>
                <a:latin typeface="Times Roman"/>
                <a:ea typeface="Times Roman"/>
                <a:cs typeface="Times Roman"/>
                <a:sym typeface="Times Roman"/>
              </a:defRPr>
            </a:pPr>
            <a:r>
              <a:t> </a:t>
            </a:r>
          </a:p>
        </p:txBody>
      </p:sp>
      <p:pic>
        <p:nvPicPr>
          <p:cNvPr id="176" name="page3image22418304.png" descr="page3image22418304.png"/>
          <p:cNvPicPr>
            <a:picLocks noChangeAspect="1"/>
          </p:cNvPicPr>
          <p:nvPr/>
        </p:nvPicPr>
        <p:blipFill>
          <a:blip r:embed="rId2"/>
          <a:stretch>
            <a:fillRect/>
          </a:stretch>
        </p:blipFill>
        <p:spPr>
          <a:xfrm>
            <a:off x="1307912" y="6454284"/>
            <a:ext cx="21869273" cy="522605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hase Spectrum"/>
          <p:cNvSpPr txBox="1">
            <a:spLocks noGrp="1"/>
          </p:cNvSpPr>
          <p:nvPr>
            <p:ph type="title"/>
          </p:nvPr>
        </p:nvSpPr>
        <p:spPr>
          <a:prstGeom prst="rect">
            <a:avLst/>
          </a:prstGeom>
        </p:spPr>
        <p:txBody>
          <a:bodyPr/>
          <a:lstStyle/>
          <a:p>
            <a:r>
              <a:t>Phase Spectrum</a:t>
            </a:r>
          </a:p>
        </p:txBody>
      </p:sp>
      <p:sp>
        <p:nvSpPr>
          <p:cNvPr id="179" name="The phase angle values determine the shift in the image's sinusoid components. With zero phase, all of the sinusoids are centred at the same point, resulting in a symmetric image whose structure bears no resemblance to the original image at all."/>
          <p:cNvSpPr txBox="1">
            <a:spLocks noGrp="1"/>
          </p:cNvSpPr>
          <p:nvPr>
            <p:ph type="body" idx="1"/>
          </p:nvPr>
        </p:nvSpPr>
        <p:spPr>
          <a:xfrm>
            <a:off x="1206500" y="3936389"/>
            <a:ext cx="21971000" cy="8256012"/>
          </a:xfrm>
          <a:prstGeom prst="rect">
            <a:avLst/>
          </a:prstGeom>
        </p:spPr>
        <p:txBody>
          <a:bodyPr/>
          <a:lstStyle/>
          <a:p>
            <a:pPr marL="0" indent="0" defTabSz="1950671">
              <a:spcBef>
                <a:spcPts val="3600"/>
              </a:spcBef>
              <a:buSzTx/>
              <a:buNone/>
              <a:defRPr sz="3840"/>
            </a:pPr>
            <a:r>
              <a:t>The phase angle values determine the shift in the image's sinusoid components. With zero phase, all of the sinusoids are centred at the same point, resulting in a symmetric image whose structure bears no resemblance to the original image at all.</a:t>
            </a:r>
          </a:p>
          <a:p>
            <a:pPr marL="0" indent="0" defTabSz="1950671">
              <a:spcBef>
                <a:spcPts val="3600"/>
              </a:spcBef>
              <a:buSzTx/>
              <a:buNone/>
              <a:defRPr sz="3840"/>
            </a:pPr>
            <a:endParaRPr/>
          </a:p>
          <a:p>
            <a:pPr marL="0" indent="0" algn="ctr" defTabSz="365760">
              <a:lnSpc>
                <a:spcPct val="100000"/>
              </a:lnSpc>
              <a:spcBef>
                <a:spcPts val="0"/>
              </a:spcBef>
              <a:buSzTx/>
              <a:buNone/>
              <a:defRPr sz="960">
                <a:solidFill>
                  <a:srgbClr val="000000"/>
                </a:solidFill>
                <a:latin typeface="Times Roman"/>
                <a:ea typeface="Times Roman"/>
                <a:cs typeface="Times Roman"/>
                <a:sym typeface="Times Roman"/>
              </a:defRPr>
            </a:pPr>
            <a:r>
              <a:t> </a:t>
            </a:r>
          </a:p>
          <a:p>
            <a:pPr marL="0" indent="0" defTabSz="365760">
              <a:lnSpc>
                <a:spcPct val="100000"/>
              </a:lnSpc>
              <a:spcBef>
                <a:spcPts val="0"/>
              </a:spcBef>
              <a:buSzTx/>
              <a:buNone/>
              <a:defRPr sz="960">
                <a:solidFill>
                  <a:srgbClr val="000000"/>
                </a:solidFill>
                <a:latin typeface="Times Roman"/>
                <a:ea typeface="Times Roman"/>
                <a:cs typeface="Times Roman"/>
                <a:sym typeface="Times Roman"/>
              </a:defRPr>
            </a:pPr>
            <a:endParaRPr/>
          </a:p>
          <a:p>
            <a:pPr marL="0" indent="0" defTabSz="365760">
              <a:lnSpc>
                <a:spcPct val="100000"/>
              </a:lnSpc>
              <a:spcBef>
                <a:spcPts val="0"/>
              </a:spcBef>
              <a:buSzTx/>
              <a:buNone/>
              <a:defRPr sz="960">
                <a:solidFill>
                  <a:srgbClr val="000000"/>
                </a:solidFill>
                <a:latin typeface="Times Roman"/>
                <a:ea typeface="Times Roman"/>
                <a:cs typeface="Times Roman"/>
                <a:sym typeface="Times Roman"/>
              </a:defRPr>
            </a:pPr>
            <a:r>
              <a:t> </a:t>
            </a:r>
          </a:p>
        </p:txBody>
      </p:sp>
      <p:pic>
        <p:nvPicPr>
          <p:cNvPr id="180" name="page4image22464128.png" descr="page4image22464128.png"/>
          <p:cNvPicPr>
            <a:picLocks noChangeAspect="1"/>
          </p:cNvPicPr>
          <p:nvPr/>
        </p:nvPicPr>
        <p:blipFill>
          <a:blip r:embed="rId2"/>
          <a:stretch>
            <a:fillRect/>
          </a:stretch>
        </p:blipFill>
        <p:spPr>
          <a:xfrm>
            <a:off x="5072840" y="6370282"/>
            <a:ext cx="14219884" cy="513693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hresholding"/>
          <p:cNvSpPr txBox="1">
            <a:spLocks noGrp="1"/>
          </p:cNvSpPr>
          <p:nvPr>
            <p:ph type="title"/>
          </p:nvPr>
        </p:nvSpPr>
        <p:spPr>
          <a:prstGeom prst="rect">
            <a:avLst/>
          </a:prstGeom>
        </p:spPr>
        <p:txBody>
          <a:bodyPr/>
          <a:lstStyle/>
          <a:p>
            <a:r>
              <a:t>Thresholding</a:t>
            </a:r>
          </a:p>
        </p:txBody>
      </p:sp>
      <p:sp>
        <p:nvSpPr>
          <p:cNvPr id="183" name="Following the implementation of each low pass and high pass filter with different threshold values (D0) ranging from sample multiples of 10: 10, 20, 30, 50, 100 for testing."/>
          <p:cNvSpPr txBox="1">
            <a:spLocks noGrp="1"/>
          </p:cNvSpPr>
          <p:nvPr>
            <p:ph type="body" sz="quarter" idx="1"/>
          </p:nvPr>
        </p:nvSpPr>
        <p:spPr>
          <a:xfrm>
            <a:off x="1134719" y="3526605"/>
            <a:ext cx="22114562" cy="2917592"/>
          </a:xfrm>
          <a:prstGeom prst="rect">
            <a:avLst/>
          </a:prstGeom>
        </p:spPr>
        <p:txBody>
          <a:bodyPr/>
          <a:lstStyle/>
          <a:p>
            <a:pPr marL="0" indent="0" defTabSz="2218888">
              <a:spcBef>
                <a:spcPts val="4000"/>
              </a:spcBef>
              <a:buSzTx/>
              <a:buNone/>
              <a:defRPr sz="4368"/>
            </a:pPr>
            <a:r>
              <a:t>Following the implementation of each low pass and high pass filter with different threshold values (D0) ranging from sample multiples of 10: 10, 20, 30, 50, 100 for testing.</a:t>
            </a:r>
          </a:p>
          <a:p>
            <a:pPr marL="0" indent="0" defTabSz="2218888">
              <a:spcBef>
                <a:spcPts val="4000"/>
              </a:spcBef>
              <a:buSzTx/>
              <a:buNone/>
              <a:defRPr sz="4368"/>
            </a:pPr>
            <a:endParaRPr/>
          </a:p>
          <a:p>
            <a:pPr marL="0" indent="0" defTabSz="416052">
              <a:lnSpc>
                <a:spcPct val="100000"/>
              </a:lnSpc>
              <a:spcBef>
                <a:spcPts val="0"/>
              </a:spcBef>
              <a:buSzTx/>
              <a:buNone/>
              <a:defRPr sz="1092">
                <a:solidFill>
                  <a:srgbClr val="000000"/>
                </a:solidFill>
                <a:latin typeface="Times Roman"/>
                <a:ea typeface="Times Roman"/>
                <a:cs typeface="Times Roman"/>
                <a:sym typeface="Times Roman"/>
              </a:defRPr>
            </a:pPr>
            <a:r>
              <a:t> </a:t>
            </a:r>
          </a:p>
        </p:txBody>
      </p:sp>
      <p:pic>
        <p:nvPicPr>
          <p:cNvPr id="184" name="Image" descr="Image"/>
          <p:cNvPicPr>
            <a:picLocks noChangeAspect="1"/>
          </p:cNvPicPr>
          <p:nvPr/>
        </p:nvPicPr>
        <p:blipFill>
          <a:blip r:embed="rId2"/>
          <a:stretch>
            <a:fillRect/>
          </a:stretch>
        </p:blipFill>
        <p:spPr>
          <a:xfrm>
            <a:off x="8331142" y="5572280"/>
            <a:ext cx="7721717" cy="696220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31</Slides>
  <Notes>0</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20_BasicBlack</vt:lpstr>
      <vt:lpstr>19CSE431 DIGITAL IMAGE PROCESSING</vt:lpstr>
      <vt:lpstr>FEATURE EXTRACTION</vt:lpstr>
      <vt:lpstr>PowerPoint Presentation</vt:lpstr>
      <vt:lpstr>PowerPoint Presentation</vt:lpstr>
      <vt:lpstr>PowerPoint Presentation</vt:lpstr>
      <vt:lpstr>PowerPoint Presentation</vt:lpstr>
      <vt:lpstr>Phase Spectrum</vt:lpstr>
      <vt:lpstr>Phase Spectrum</vt:lpstr>
      <vt:lpstr>Thresholding</vt:lpstr>
      <vt:lpstr>Summary Table</vt:lpstr>
      <vt:lpstr>Summary Table</vt:lpstr>
      <vt:lpstr>Edge Detection</vt:lpstr>
      <vt:lpstr>Edge Detection</vt:lpstr>
      <vt:lpstr>Edge Detection</vt:lpstr>
      <vt:lpstr>Edge Detection</vt:lpstr>
      <vt:lpstr>Laplacian VS Sobel Edge Detection</vt:lpstr>
      <vt:lpstr>Edge Detection Table Summary</vt:lpstr>
      <vt:lpstr>CATEGORIZATION</vt:lpstr>
      <vt:lpstr>PowerPoint Presentation</vt:lpstr>
      <vt:lpstr>NOISE</vt:lpstr>
      <vt:lpstr>Noise Models</vt:lpstr>
      <vt:lpstr>Noise Models</vt:lpstr>
      <vt:lpstr>Noise Models</vt:lpstr>
      <vt:lpstr>Noise Models</vt:lpstr>
      <vt:lpstr>Noise Models</vt:lpstr>
      <vt:lpstr>De-Noising Models</vt:lpstr>
      <vt:lpstr>De-Noising Models</vt:lpstr>
      <vt:lpstr>De-Noising Models</vt:lpstr>
      <vt:lpstr>De-Noising Models</vt:lpstr>
      <vt:lpstr>De-Noising Model Summary Table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19CSE431 DIGITAL IMAGE PROCESSING</dc:title>
  <cp:revision>7</cp:revision>
  <dcterms:modified xsi:type="dcterms:W3CDTF">2023-01-13T19:34:14Z</dcterms:modified>
</cp:coreProperties>
</file>